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78" y="78"/>
      </p:cViewPr>
      <p:guideLst/>
    </p:cSldViewPr>
  </p:slideViewPr>
  <p:notesTextViewPr>
    <p:cViewPr>
      <p:scale>
        <a:sx n="1" d="1"/>
        <a:sy n="1" d="1"/>
      </p:scale>
      <p:origin x="0" y="0"/>
    </p:cViewPr>
  </p:notesTextViewPr>
  <p:notesViewPr>
    <p:cSldViewPr snapToGrid="0">
      <p:cViewPr varScale="1">
        <p:scale>
          <a:sx n="82" d="100"/>
          <a:sy n="82" d="100"/>
        </p:scale>
        <p:origin x="33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mie Smith" userId="8994f0fcdc50a955" providerId="LiveId" clId="{A704E6C1-F172-43BF-B50B-79165DE4875E}"/>
    <pc:docChg chg="modSld">
      <pc:chgData name="Jimmie Smith" userId="8994f0fcdc50a955" providerId="LiveId" clId="{A704E6C1-F172-43BF-B50B-79165DE4875E}" dt="2019-02-09T14:12:39.498" v="1" actId="1076"/>
      <pc:docMkLst>
        <pc:docMk/>
      </pc:docMkLst>
      <pc:sldChg chg="modSp">
        <pc:chgData name="Jimmie Smith" userId="8994f0fcdc50a955" providerId="LiveId" clId="{A704E6C1-F172-43BF-B50B-79165DE4875E}" dt="2019-02-09T14:12:39.498" v="1" actId="1076"/>
        <pc:sldMkLst>
          <pc:docMk/>
          <pc:sldMk cId="3986573794" sldId="266"/>
        </pc:sldMkLst>
        <pc:spChg chg="mod">
          <ac:chgData name="Jimmie Smith" userId="8994f0fcdc50a955" providerId="LiveId" clId="{A704E6C1-F172-43BF-B50B-79165DE4875E}" dt="2019-02-09T14:12:39.498" v="1" actId="1076"/>
          <ac:spMkLst>
            <pc:docMk/>
            <pc:sldMk cId="3986573794" sldId="266"/>
            <ac:spMk id="2" creationId="{11FC05C5-E1D0-42E2-8E42-D5928FFDA204}"/>
          </ac:spMkLst>
        </pc:spChg>
      </pc:sldChg>
    </pc:docChg>
  </pc:docChgLst>
  <pc:docChgLst>
    <pc:chgData name="Jimmie Smith" userId="8994f0fcdc50a955" providerId="LiveId" clId="{03EA97F8-182E-4A38-AD24-136A72536619}"/>
  </pc:docChgLst>
  <pc:docChgLst>
    <pc:chgData name="Jimmie Smith" userId="8994f0fcdc50a955" providerId="LiveId" clId="{BD416795-6D35-45BD-BB18-CBC44E7C7D2B}"/>
  </pc:docChgLst>
  <pc:docChgLst>
    <pc:chgData name="Jimmie Smith" userId="8994f0fcdc50a955" providerId="LiveId" clId="{4026DF28-53CA-4DE3-BAF9-B6ABE29A1B66}"/>
  </pc:docChgLst>
  <pc:docChgLst>
    <pc:chgData name="Jimmie Smith" userId="8994f0fcdc50a955" providerId="LiveId" clId="{11E93958-F5D7-4CCB-AE27-09B4F15D0B18}"/>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89716-50AD-4FFF-8902-EED14582550C}" type="datetimeFigureOut">
              <a:rPr lang="en-US" smtClean="0"/>
              <a:t>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5EE33-39AF-4AD3-B5C3-F2BAA5CEBA94}" type="slidenum">
              <a:rPr lang="en-US" smtClean="0"/>
              <a:t>‹#›</a:t>
            </a:fld>
            <a:endParaRPr lang="en-US"/>
          </a:p>
        </p:txBody>
      </p:sp>
    </p:spTree>
    <p:extLst>
      <p:ext uri="{BB962C8B-B14F-4D97-AF65-F5344CB8AC3E}">
        <p14:creationId xmlns:p14="http://schemas.microsoft.com/office/powerpoint/2010/main" val="3330464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THREE FUNDAMENTAL RULES FOR SAFE GUN HANDLING</a:t>
            </a:r>
          </a:p>
          <a:p>
            <a:r>
              <a:rPr lang="en-US" sz="1200" b="1" kern="1200" dirty="0">
                <a:solidFill>
                  <a:schemeClr val="tx1"/>
                </a:solidFill>
                <a:effectLst/>
                <a:latin typeface="+mn-lt"/>
                <a:ea typeface="+mn-ea"/>
                <a:cs typeface="+mn-cs"/>
              </a:rPr>
              <a:t>1. Always keep the gun pointed in a safe direction.</a:t>
            </a:r>
          </a:p>
          <a:p>
            <a:r>
              <a:rPr lang="en-US" sz="1200" kern="1200" dirty="0">
                <a:solidFill>
                  <a:schemeClr val="tx1"/>
                </a:solidFill>
                <a:effectLst/>
                <a:latin typeface="+mn-lt"/>
                <a:ea typeface="+mn-ea"/>
                <a:cs typeface="+mn-cs"/>
              </a:rPr>
              <a:t>This is the primary rule of gun safety. "Safe Direction" means that the gun is pointed so that even if it was to go off, it would not cause an injury or damage. Whether you are shooting or simply handling a gun, never point it at yourself or others. Common sense will tell you which direction is the safest. Outdoors, it is generally safe to point the gun toward the ground, or, </a:t>
            </a:r>
            <a:r>
              <a:rPr lang="en-US" sz="1200" b="1" kern="1200" dirty="0">
                <a:solidFill>
                  <a:schemeClr val="tx1"/>
                </a:solidFill>
                <a:effectLst/>
                <a:latin typeface="+mn-lt"/>
                <a:ea typeface="+mn-ea"/>
                <a:cs typeface="+mn-cs"/>
              </a:rPr>
              <a:t>if you are on a shooting range, toward the target</a:t>
            </a:r>
            <a:r>
              <a:rPr lang="en-US" sz="1200" kern="1200" dirty="0">
                <a:solidFill>
                  <a:schemeClr val="tx1"/>
                </a:solidFill>
                <a:effectLst/>
                <a:latin typeface="+mn-lt"/>
                <a:ea typeface="+mn-ea"/>
                <a:cs typeface="+mn-cs"/>
              </a:rPr>
              <a:t>. Indoors, be mindful of the fact that a bullet can penetrate ceilings, floors, walls, windows, and doors. </a:t>
            </a:r>
          </a:p>
          <a:p>
            <a:r>
              <a:rPr lang="en-US" sz="1200" b="1" kern="1200" dirty="0">
                <a:solidFill>
                  <a:schemeClr val="tx1"/>
                </a:solidFill>
                <a:effectLst/>
                <a:latin typeface="+mn-lt"/>
                <a:ea typeface="+mn-ea"/>
                <a:cs typeface="+mn-cs"/>
              </a:rPr>
              <a:t>2. Always keep your finger off the trigger until ready to shoot.</a:t>
            </a:r>
          </a:p>
          <a:p>
            <a:r>
              <a:rPr lang="en-US" sz="1200" kern="1200" dirty="0">
                <a:solidFill>
                  <a:schemeClr val="tx1"/>
                </a:solidFill>
                <a:effectLst/>
                <a:latin typeface="+mn-lt"/>
                <a:ea typeface="+mn-ea"/>
                <a:cs typeface="+mn-cs"/>
              </a:rPr>
              <a:t>When holding a gun, people have a natural tendency to place their finger on the trigger. </a:t>
            </a:r>
            <a:r>
              <a:rPr lang="en-US" sz="1200" b="1" kern="1200" dirty="0">
                <a:solidFill>
                  <a:schemeClr val="tx1"/>
                </a:solidFill>
                <a:effectLst/>
                <a:latin typeface="+mn-lt"/>
                <a:ea typeface="+mn-ea"/>
                <a:cs typeface="+mn-cs"/>
              </a:rPr>
              <a:t>Don't do it!</a:t>
            </a:r>
            <a:r>
              <a:rPr lang="en-US" sz="1200" kern="1200" dirty="0">
                <a:solidFill>
                  <a:schemeClr val="tx1"/>
                </a:solidFill>
                <a:effectLst/>
                <a:latin typeface="+mn-lt"/>
                <a:ea typeface="+mn-ea"/>
                <a:cs typeface="+mn-cs"/>
              </a:rPr>
              <a:t> Rest your finger on the trigger guard or along the side of the gun. Until you are actually ready to fire, do not touch the trigger.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3. Always keep the gun unloaded until ready to use.</a:t>
            </a:r>
          </a:p>
          <a:p>
            <a:r>
              <a:rPr lang="en-US" sz="1200" kern="1200" dirty="0">
                <a:solidFill>
                  <a:schemeClr val="tx1"/>
                </a:solidFill>
                <a:effectLst/>
                <a:latin typeface="+mn-lt"/>
                <a:ea typeface="+mn-ea"/>
                <a:cs typeface="+mn-cs"/>
              </a:rPr>
              <a:t>If you do not know how to check to see if a gun is unloaded, leave it alone. Carefully secure it, being certain to point it safely and to keep your finger off the trigger, and seek competent assistance.  </a:t>
            </a:r>
          </a:p>
          <a:p>
            <a:r>
              <a:rPr lang="en-US" sz="1200" kern="1200" dirty="0">
                <a:solidFill>
                  <a:schemeClr val="tx1"/>
                </a:solidFill>
                <a:effectLst/>
                <a:latin typeface="+mn-lt"/>
                <a:ea typeface="+mn-ea"/>
                <a:cs typeface="+mn-cs"/>
              </a:rPr>
              <a:t> </a:t>
            </a:r>
          </a:p>
          <a:p>
            <a:endParaRPr lang="en-US" dirty="0"/>
          </a:p>
        </p:txBody>
      </p:sp>
      <p:sp>
        <p:nvSpPr>
          <p:cNvPr id="8" name="Footer Placeholder 7">
            <a:extLst>
              <a:ext uri="{FF2B5EF4-FFF2-40B4-BE49-F238E27FC236}">
                <a16:creationId xmlns:a16="http://schemas.microsoft.com/office/drawing/2014/main" id="{DE9F4AEE-7F22-4409-BB43-D3F218EFE68A}"/>
              </a:ext>
            </a:extLst>
          </p:cNvPr>
          <p:cNvSpPr>
            <a:spLocks noGrp="1"/>
          </p:cNvSpPr>
          <p:nvPr>
            <p:ph type="ftr" sz="quarter" idx="10"/>
          </p:nvPr>
        </p:nvSpPr>
        <p:spPr/>
        <p:txBody>
          <a:bodyPr/>
          <a:lstStyle/>
          <a:p>
            <a:r>
              <a:rPr lang="en-US" dirty="0"/>
              <a:t>Draft 2 2</a:t>
            </a:r>
          </a:p>
        </p:txBody>
      </p:sp>
    </p:spTree>
    <p:extLst>
      <p:ext uri="{BB962C8B-B14F-4D97-AF65-F5344CB8AC3E}">
        <p14:creationId xmlns:p14="http://schemas.microsoft.com/office/powerpoint/2010/main" val="3285824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Ready on the Right and Left normally are directed to range guards.   Although not always required, it is always better to have them.   Their primary responsibility is to help the Range Master watch the range for any unsafe condition which might be presented.  Parents make good range guards, boy scouts do not.</a:t>
            </a:r>
          </a:p>
        </p:txBody>
      </p:sp>
      <p:sp>
        <p:nvSpPr>
          <p:cNvPr id="8" name="Footer Placeholder 7">
            <a:extLst>
              <a:ext uri="{FF2B5EF4-FFF2-40B4-BE49-F238E27FC236}">
                <a16:creationId xmlns:a16="http://schemas.microsoft.com/office/drawing/2014/main" id="{6772CD05-AC45-4E0B-B895-8DC0B4EE0B4C}"/>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422548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Other Safety Rules</a:t>
            </a:r>
          </a:p>
          <a:p>
            <a:r>
              <a:rPr lang="en-US" sz="1200" b="1" kern="1200" dirty="0">
                <a:solidFill>
                  <a:schemeClr val="tx1"/>
                </a:solidFill>
                <a:effectLst/>
                <a:latin typeface="+mn-lt"/>
                <a:ea typeface="+mn-ea"/>
                <a:cs typeface="+mn-cs"/>
              </a:rPr>
              <a:t>Know your target and what is beyond.</a:t>
            </a:r>
            <a:r>
              <a:rPr lang="en-US" sz="1200" kern="1200" dirty="0">
                <a:solidFill>
                  <a:schemeClr val="tx1"/>
                </a:solidFill>
                <a:effectLst/>
                <a:latin typeface="+mn-lt"/>
                <a:ea typeface="+mn-ea"/>
                <a:cs typeface="+mn-cs"/>
              </a:rPr>
              <a:t>  Be absolutely sure you have identified your target beyond any doubt. Equally important, be aware of the area beyond your target. This means observing your prospective area of fire before you shoot. Never fire in a direction in which there are people or any other potential for mishap.  </a:t>
            </a:r>
            <a:r>
              <a:rPr lang="en-US" sz="1200" b="1" i="1" kern="1200" dirty="0">
                <a:solidFill>
                  <a:schemeClr val="tx1"/>
                </a:solidFill>
                <a:effectLst/>
                <a:latin typeface="+mn-lt"/>
                <a:ea typeface="+mn-ea"/>
                <a:cs typeface="+mn-cs"/>
              </a:rPr>
              <a:t>Think first. Shoot second.</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Be sure the gun is safe to operate.</a:t>
            </a:r>
            <a:r>
              <a:rPr lang="en-US" sz="1200" kern="1200" dirty="0">
                <a:solidFill>
                  <a:schemeClr val="tx1"/>
                </a:solidFill>
                <a:effectLst/>
                <a:latin typeface="+mn-lt"/>
                <a:ea typeface="+mn-ea"/>
                <a:cs typeface="+mn-cs"/>
              </a:rPr>
              <a:t>  Just like other tools, guns need regular maintenance to remain operable. Regular cleaning and proper storage are a part of the gun's general upkeep. If there is any question concerning a gun's ability to function, a knowledgeable gunsmith should look at it.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Know how to use the gun safely.</a:t>
            </a:r>
            <a:r>
              <a:rPr lang="en-US" sz="1200" kern="1200" dirty="0">
                <a:solidFill>
                  <a:schemeClr val="tx1"/>
                </a:solidFill>
                <a:effectLst/>
                <a:latin typeface="+mn-lt"/>
                <a:ea typeface="+mn-ea"/>
                <a:cs typeface="+mn-cs"/>
              </a:rPr>
              <a:t>  Before handling a gun, learn how it operates. Know its basic parts, how to safely open and close the action, and how to remove any ammunition from the gun or magazine. Remember that a gun's mechanical safety device is never foolproof. Nothing can ever replace safe gun handling.  One of the best places to learn about how a gun works is the owners manual.  If you do not have one, most can be found on line.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Use only the correct ammunition for your gun.</a:t>
            </a:r>
            <a:r>
              <a:rPr lang="en-US" sz="1200" kern="1200" dirty="0">
                <a:solidFill>
                  <a:schemeClr val="tx1"/>
                </a:solidFill>
                <a:effectLst/>
                <a:latin typeface="+mn-lt"/>
                <a:ea typeface="+mn-ea"/>
                <a:cs typeface="+mn-cs"/>
              </a:rPr>
              <a:t>  Only BBs, pellets, cartridges or shells designed for a particular gun can be fired safely in that gun. Most guns have the ammunition type stamped on the barrel. Ammunition can be identified by information printed on the box and sometimes stamped on the cartridge. Do not shoot the gun unless you know you have the proper ammunition.</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Wear eye and ear protection as appropriate. </a:t>
            </a:r>
            <a:r>
              <a:rPr lang="en-US" sz="1200" kern="1200" dirty="0">
                <a:solidFill>
                  <a:schemeClr val="tx1"/>
                </a:solidFill>
                <a:effectLst/>
                <a:latin typeface="+mn-lt"/>
                <a:ea typeface="+mn-ea"/>
                <a:cs typeface="+mn-cs"/>
              </a:rPr>
              <a:t> Guns are loud and the noise can cause hearing damage. They can also emit debris and hot gas that could cause eye injury. For these reasons, shooters and spectators should wear shooting glasses and hearing protectors.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Never use alcohol or drugs before or while shooting.</a:t>
            </a:r>
            <a:r>
              <a:rPr lang="en-US" sz="1200" kern="1200" dirty="0">
                <a:solidFill>
                  <a:schemeClr val="tx1"/>
                </a:solidFill>
                <a:effectLst/>
                <a:latin typeface="+mn-lt"/>
                <a:ea typeface="+mn-ea"/>
                <a:cs typeface="+mn-cs"/>
              </a:rPr>
              <a:t>  Alcohol, as well as any other substance likely to impair normal mental or physical bodily functions, must not be used before or while handling or shooting guns. Remember that over the counter and prescription drugs are still drugs and can have undesirable physical side effects.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Store guns so they are not accessible to unauthorized persons</a:t>
            </a:r>
            <a:r>
              <a:rPr lang="en-US" sz="1200" kern="1200" dirty="0">
                <a:solidFill>
                  <a:schemeClr val="tx1"/>
                </a:solidFill>
                <a:effectLst/>
                <a:latin typeface="+mn-lt"/>
                <a:ea typeface="+mn-ea"/>
                <a:cs typeface="+mn-cs"/>
              </a:rPr>
              <a:t>.  Remember that safe and secure storage requires that unauthorized individuals be denied access to the guns.  Never leave guns unattended.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Be aware that certain types of guns and many shooting activities require additional safety precautions. </a:t>
            </a:r>
            <a:endParaRPr lang="en-US" sz="1200" kern="1200" dirty="0">
              <a:solidFill>
                <a:schemeClr val="tx1"/>
              </a:solidFill>
              <a:effectLst/>
              <a:latin typeface="+mn-lt"/>
              <a:ea typeface="+mn-ea"/>
              <a:cs typeface="+mn-cs"/>
            </a:endParaRPr>
          </a:p>
          <a:p>
            <a:endParaRPr lang="en-US" dirty="0"/>
          </a:p>
        </p:txBody>
      </p:sp>
      <p:sp>
        <p:nvSpPr>
          <p:cNvPr id="8" name="Footer Placeholder 7">
            <a:extLst>
              <a:ext uri="{FF2B5EF4-FFF2-40B4-BE49-F238E27FC236}">
                <a16:creationId xmlns:a16="http://schemas.microsoft.com/office/drawing/2014/main" id="{2725A8FA-AE1D-4376-BAF5-A6B5F62EA020}"/>
              </a:ext>
            </a:extLst>
          </p:cNvPr>
          <p:cNvSpPr>
            <a:spLocks noGrp="1"/>
          </p:cNvSpPr>
          <p:nvPr>
            <p:ph type="ftr" sz="quarter" idx="10"/>
          </p:nvPr>
        </p:nvSpPr>
        <p:spPr/>
        <p:txBody>
          <a:bodyPr/>
          <a:lstStyle/>
          <a:p>
            <a:r>
              <a:rPr lang="en-US" dirty="0"/>
              <a:t>Draft 2 2</a:t>
            </a:r>
          </a:p>
        </p:txBody>
      </p:sp>
    </p:spTree>
    <p:extLst>
      <p:ext uri="{BB962C8B-B14F-4D97-AF65-F5344CB8AC3E}">
        <p14:creationId xmlns:p14="http://schemas.microsoft.com/office/powerpoint/2010/main" val="306730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algn="ctr"/>
            <a:r>
              <a:rPr lang="en-US" sz="1200" b="0" i="0" kern="1200" cap="all" dirty="0">
                <a:solidFill>
                  <a:schemeClr val="tx1"/>
                </a:solidFill>
                <a:effectLst/>
                <a:latin typeface="+mn-lt"/>
                <a:ea typeface="+mn-ea"/>
                <a:cs typeface="+mn-cs"/>
              </a:rPr>
              <a:t>Do our scouts KNOW WHAT TO DO IF HE OR SHE FINDS A GUN?</a:t>
            </a:r>
          </a:p>
          <a:p>
            <a:pPr algn="ctr"/>
            <a:endParaRPr lang="en-US" sz="1200" b="0" i="0" kern="1200" cap="all" dirty="0">
              <a:solidFill>
                <a:schemeClr val="tx1"/>
              </a:solidFill>
              <a:effectLst/>
              <a:latin typeface="+mn-lt"/>
              <a:ea typeface="+mn-ea"/>
              <a:cs typeface="+mn-cs"/>
            </a:endParaRPr>
          </a:p>
          <a:p>
            <a:pPr algn="ctr"/>
            <a:r>
              <a:rPr lang="en-US" sz="1200" b="1" kern="1200" dirty="0">
                <a:solidFill>
                  <a:schemeClr val="tx1"/>
                </a:solidFill>
                <a:effectLst/>
                <a:latin typeface="+mn-lt"/>
                <a:ea typeface="+mn-ea"/>
                <a:cs typeface="+mn-cs"/>
              </a:rPr>
              <a:t>Off Range Safety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Contact with guns at Cub Scout camps is very controlled and supervised, however, there are many other times when scouts could come in contact with a fire arm.   Along with the range safety, we want to insure they also know what to do if they come in contact with a gun outside our controlled environment.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From their earliest awareness, children are exposed to guns through cartoons, television shows and movies. Their curiosity is aroused.  Whether or not the scout's families own guns, there is a good chance that children will come in contact with a gun at some time during their young lives.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According to NRA, about half of American households have one or more guns so if a scout visits another scout or friend, there is about a 50% chance there is a gun in their houses.  Relatives, friends and neighbors may own guns.  The guns are often hidden, but the possibility exists that children will find them.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Eddie Eagle </a:t>
            </a:r>
            <a:r>
              <a:rPr lang="en-US" sz="1200" b="0" i="0" kern="1200" dirty="0" err="1">
                <a:solidFill>
                  <a:schemeClr val="tx1"/>
                </a:solidFill>
                <a:effectLst/>
                <a:latin typeface="+mn-lt"/>
                <a:ea typeface="+mn-ea"/>
                <a:cs typeface="+mn-cs"/>
              </a:rPr>
              <a:t>GunSafe</a:t>
            </a:r>
            <a:r>
              <a:rPr lang="en-US" sz="1200" b="0" i="0" kern="1200" dirty="0">
                <a:solidFill>
                  <a:schemeClr val="tx1"/>
                </a:solidFill>
                <a:effectLst/>
                <a:latin typeface="+mn-lt"/>
                <a:ea typeface="+mn-ea"/>
                <a:cs typeface="+mn-cs"/>
              </a:rPr>
              <a:t>® program is a gun accident prevention program that seeks to help parents, law enforcement, community groups and educators navigate a topic paramount to our children’s safety. Eddie and his Wing Team are on a mission to help you teach Pre-K through 4th graders what to do if they ever come across a gun…</a:t>
            </a:r>
          </a:p>
          <a:p>
            <a:endParaRPr lang="en-US" dirty="0"/>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565656"/>
                </a:solidFill>
                <a:effectLst/>
                <a:latin typeface="proxima-nova"/>
              </a:rPr>
              <a:t>STOP!</a:t>
            </a:r>
          </a:p>
          <a:p>
            <a:pPr lvl="0" algn="ctr" eaLnBrk="0" fontAlgn="base" hangingPunct="0">
              <a:spcBef>
                <a:spcPct val="0"/>
              </a:spcBef>
              <a:spcAft>
                <a:spcPct val="0"/>
              </a:spcAft>
            </a:pPr>
            <a:r>
              <a:rPr kumimoji="0" lang="en-US" altLang="en-US" sz="1200" b="0" i="0" u="none" strike="noStrike" cap="none" normalizeH="0" baseline="0" dirty="0">
                <a:ln>
                  <a:noFill/>
                </a:ln>
                <a:solidFill>
                  <a:srgbClr val="7B8A97"/>
                </a:solidFill>
                <a:effectLst/>
                <a:latin typeface="proxima-nova"/>
              </a:rPr>
              <a:t>This first step is crucial. Stopping first allows your child the time he or she needs to remember the rest of the safety instructions.</a:t>
            </a:r>
          </a:p>
          <a:p>
            <a:pPr lvl="0" algn="ctr" eaLnBrk="0" fontAlgn="base" hangingPunct="0">
              <a:spcBef>
                <a:spcPct val="0"/>
              </a:spcBef>
              <a:spcAft>
                <a:spcPct val="0"/>
              </a:spcAft>
            </a:pPr>
            <a:endParaRPr lang="en-US" altLang="en-US" sz="1200" dirty="0">
              <a:solidFill>
                <a:srgbClr val="7B8A97"/>
              </a:solidFill>
              <a:latin typeface="proxima-nova"/>
            </a:endParaRPr>
          </a:p>
          <a:p>
            <a:pPr lvl="0" algn="ctr" eaLnBrk="0" fontAlgn="base" hangingPunct="0">
              <a:spcBef>
                <a:spcPct val="0"/>
              </a:spcBef>
              <a:spcAft>
                <a:spcPct val="0"/>
              </a:spcAft>
            </a:pPr>
            <a:r>
              <a:rPr kumimoji="0" lang="en-US" altLang="en-US" sz="1800" b="0" i="0" u="none" strike="noStrike" cap="none" normalizeH="0" baseline="0" dirty="0">
                <a:ln>
                  <a:noFill/>
                </a:ln>
                <a:solidFill>
                  <a:srgbClr val="565656"/>
                </a:solidFill>
                <a:effectLst/>
                <a:latin typeface="proxima-nova"/>
              </a:rPr>
              <a:t>Don’t Touch</a:t>
            </a:r>
          </a:p>
          <a:p>
            <a:pPr lvl="0" algn="ctr" eaLnBrk="0" fontAlgn="base" hangingPunct="0">
              <a:spcBef>
                <a:spcPct val="0"/>
              </a:spcBef>
              <a:spcAft>
                <a:spcPct val="0"/>
              </a:spcAft>
            </a:pPr>
            <a:r>
              <a:rPr kumimoji="0" lang="en-US" altLang="en-US" sz="1200" b="0" i="0" u="none" strike="noStrike" cap="none" normalizeH="0" baseline="0" dirty="0">
                <a:ln>
                  <a:noFill/>
                </a:ln>
                <a:solidFill>
                  <a:srgbClr val="7B8A97"/>
                </a:solidFill>
                <a:effectLst/>
                <a:latin typeface="proxima-nova"/>
              </a:rPr>
              <a:t>A firearm that is not touched or disturbed is unlikely to be fired and otherwise endanger your child or other people.</a:t>
            </a:r>
          </a:p>
          <a:p>
            <a:pPr lvl="0" algn="ctr" eaLnBrk="0" fontAlgn="base" hangingPunct="0">
              <a:spcBef>
                <a:spcPct val="0"/>
              </a:spcBef>
              <a:spcAft>
                <a:spcPct val="0"/>
              </a:spcAft>
            </a:pPr>
            <a:endParaRPr lang="en-US" altLang="en-US" sz="1200" dirty="0">
              <a:solidFill>
                <a:srgbClr val="7B8A97"/>
              </a:solidFill>
              <a:latin typeface="proxima-nova"/>
            </a:endParaRPr>
          </a:p>
          <a:p>
            <a:pPr lvl="0" algn="ctr" eaLnBrk="0" fontAlgn="base" hangingPunct="0">
              <a:spcBef>
                <a:spcPct val="0"/>
              </a:spcBef>
              <a:spcAft>
                <a:spcPct val="0"/>
              </a:spcAft>
            </a:pPr>
            <a:r>
              <a:rPr kumimoji="0" lang="en-US" altLang="en-US" sz="1800" b="0" i="0" u="none" strike="noStrike" cap="none" normalizeH="0" baseline="0" dirty="0">
                <a:ln>
                  <a:noFill/>
                </a:ln>
                <a:solidFill>
                  <a:srgbClr val="565656"/>
                </a:solidFill>
                <a:effectLst/>
                <a:latin typeface="proxima-nova"/>
              </a:rPr>
              <a:t>Run Away</a:t>
            </a:r>
          </a:p>
          <a:p>
            <a:pPr lvl="0" algn="ctr" eaLnBrk="0" fontAlgn="base" hangingPunct="0">
              <a:spcBef>
                <a:spcPct val="0"/>
              </a:spcBef>
              <a:spcAft>
                <a:spcPct val="0"/>
              </a:spcAft>
            </a:pPr>
            <a:r>
              <a:rPr kumimoji="0" lang="en-US" altLang="en-US" sz="1200" b="0" i="0" u="none" strike="noStrike" cap="none" normalizeH="0" baseline="0" dirty="0">
                <a:ln>
                  <a:noFill/>
                </a:ln>
                <a:solidFill>
                  <a:srgbClr val="7B8A97"/>
                </a:solidFill>
                <a:effectLst/>
                <a:latin typeface="proxima-nova"/>
              </a:rPr>
              <a:t>This removes the temptation to touch the firearm as well as the </a:t>
            </a:r>
            <a:r>
              <a:rPr kumimoji="0" lang="en-US" altLang="en-US" sz="800" b="0" i="0" u="none" strike="noStrike" cap="none" normalizeH="0" baseline="0" dirty="0">
                <a:ln>
                  <a:noFill/>
                </a:ln>
                <a:solidFill>
                  <a:srgbClr val="7B8A97"/>
                </a:solidFill>
                <a:effectLst/>
                <a:latin typeface="proxima-nova"/>
              </a:rPr>
              <a:t>danger </a:t>
            </a:r>
            <a:r>
              <a:rPr kumimoji="0" lang="en-US" altLang="en-US" sz="100" b="0" i="0" u="none" strike="noStrike" cap="none" normalizeH="0" baseline="0" dirty="0">
                <a:ln>
                  <a:noFill/>
                </a:ln>
                <a:solidFill>
                  <a:srgbClr val="7B8A97"/>
                </a:solidFill>
                <a:effectLst/>
                <a:latin typeface="proxima-nova"/>
              </a:rPr>
              <a:t>that </a:t>
            </a:r>
            <a:r>
              <a:rPr kumimoji="0" lang="en-US" altLang="en-US" sz="1200" b="0" i="0" u="none" strike="noStrike" cap="none" normalizeH="0" baseline="0" dirty="0">
                <a:ln>
                  <a:noFill/>
                </a:ln>
                <a:solidFill>
                  <a:srgbClr val="7B8A97"/>
                </a:solidFill>
                <a:effectLst/>
                <a:latin typeface="proxima-nova"/>
              </a:rPr>
              <a:t>another person may negligently cause it to fire.</a:t>
            </a:r>
            <a:endParaRPr kumimoji="0" lang="en-US" altLang="en-US" sz="800" b="0" i="0" u="none" strike="noStrike" cap="none" normalizeH="0" baseline="0" dirty="0">
              <a:ln>
                <a:noFill/>
              </a:ln>
              <a:solidFill>
                <a:schemeClr val="tx1"/>
              </a:solidFill>
              <a:effectLst/>
            </a:endParaRPr>
          </a:p>
          <a:p>
            <a:pPr lvl="0" algn="ctr" eaLnBrk="0" fontAlgn="base" hangingPunct="0">
              <a:spcBef>
                <a:spcPct val="0"/>
              </a:spcBef>
              <a:spcAft>
                <a:spcPct val="0"/>
              </a:spcAft>
            </a:pPr>
            <a:endParaRPr kumimoji="0" lang="en-US" altLang="en-US" sz="1800" b="0" i="0" u="none" strike="noStrike" cap="none" normalizeH="0" baseline="0" dirty="0">
              <a:ln>
                <a:noFill/>
              </a:ln>
              <a:solidFill>
                <a:srgbClr val="565656"/>
              </a:solidFill>
              <a:effectLst/>
              <a:latin typeface="proxima-nova"/>
            </a:endParaRPr>
          </a:p>
          <a:p>
            <a:pPr lvl="0" algn="ctr" eaLnBrk="0" fontAlgn="base" hangingPunct="0">
              <a:spcBef>
                <a:spcPct val="0"/>
              </a:spcBef>
              <a:spcAft>
                <a:spcPct val="0"/>
              </a:spcAft>
            </a:pPr>
            <a:r>
              <a:rPr kumimoji="0" lang="en-US" altLang="en-US" sz="1800" b="0" i="0" u="none" strike="noStrike" cap="none" normalizeH="0" baseline="0" dirty="0">
                <a:ln>
                  <a:noFill/>
                </a:ln>
                <a:solidFill>
                  <a:srgbClr val="565656"/>
                </a:solidFill>
                <a:effectLst/>
                <a:latin typeface="proxima-nova"/>
              </a:rPr>
              <a:t>Tell A Grown-up</a:t>
            </a:r>
          </a:p>
          <a:p>
            <a:pPr lvl="0" algn="ctr" eaLnBrk="0" fontAlgn="base" hangingPunct="0">
              <a:spcBef>
                <a:spcPct val="0"/>
              </a:spcBef>
              <a:spcAft>
                <a:spcPct val="0"/>
              </a:spcAft>
            </a:pPr>
            <a:r>
              <a:rPr kumimoji="0" lang="en-US" altLang="en-US" sz="1200" b="0" i="0" u="none" strike="noStrike" cap="none" normalizeH="0" baseline="0" dirty="0">
                <a:ln>
                  <a:noFill/>
                </a:ln>
                <a:solidFill>
                  <a:srgbClr val="7B8A97"/>
                </a:solidFill>
                <a:effectLst/>
                <a:latin typeface="proxima-nova"/>
              </a:rPr>
              <a:t>Children should seek a trustworthy adult, neighbor, relative or teacher – if a parent or guardian is not available.</a:t>
            </a:r>
            <a:endParaRPr kumimoji="0" lang="en-US" altLang="en-US" sz="12300" b="0" i="0" u="none" strike="noStrike" cap="none" normalizeH="0" baseline="0" dirty="0">
              <a:ln>
                <a:noFill/>
              </a:ln>
              <a:solidFill>
                <a:srgbClr val="7B8A97"/>
              </a:solidFill>
              <a:effectLst/>
              <a:latin typeface="proxima-nova"/>
            </a:endParaRPr>
          </a:p>
          <a:p>
            <a:endParaRPr lang="en-US" dirty="0"/>
          </a:p>
        </p:txBody>
      </p:sp>
      <p:sp>
        <p:nvSpPr>
          <p:cNvPr id="8" name="Footer Placeholder 7">
            <a:extLst>
              <a:ext uri="{FF2B5EF4-FFF2-40B4-BE49-F238E27FC236}">
                <a16:creationId xmlns:a16="http://schemas.microsoft.com/office/drawing/2014/main" id="{FA70B0DC-6A94-4B25-98DF-6F40F1D34D5C}"/>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347811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trigger guard </a:t>
            </a:r>
            <a:r>
              <a:rPr lang="en-US" sz="1200" kern="1200" dirty="0">
                <a:solidFill>
                  <a:schemeClr val="tx1"/>
                </a:solidFill>
                <a:effectLst/>
                <a:latin typeface="+mn-lt"/>
                <a:ea typeface="+mn-ea"/>
                <a:cs typeface="+mn-cs"/>
              </a:rPr>
              <a:t>is located on the underside of the frame or receiver, and is designed to protect the trigger in order to reduce the possibility of an unintentional firing.  On some rifles, the trigger guard may be attached to the stock, fit into the receiver, or is part of a lever mechanism.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rear sight </a:t>
            </a:r>
            <a:r>
              <a:rPr lang="en-US" sz="1200" kern="1200" dirty="0">
                <a:solidFill>
                  <a:schemeClr val="tx1"/>
                </a:solidFill>
                <a:effectLst/>
                <a:latin typeface="+mn-lt"/>
                <a:ea typeface="+mn-ea"/>
                <a:cs typeface="+mn-cs"/>
              </a:rPr>
              <a:t>is located on the top rear area of the frame, receiver, or barrel, and is used in conjunction with the front sight to aim the air gun.</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safety, </a:t>
            </a:r>
            <a:r>
              <a:rPr lang="en-US" sz="1200" kern="1200" dirty="0">
                <a:solidFill>
                  <a:schemeClr val="tx1"/>
                </a:solidFill>
                <a:effectLst/>
                <a:latin typeface="+mn-lt"/>
                <a:ea typeface="+mn-ea"/>
                <a:cs typeface="+mn-cs"/>
              </a:rPr>
              <a:t>when provided, is usually located on the frame, receiver, or trigger guard of the air gun. (Some air guns are not equipped with safeties.) The safety is a mechanical device designed to reduce the chance of an unintentional discharge and/or prevent the unintentional closure of the cocking mechanism.  Remember that </a:t>
            </a:r>
            <a:r>
              <a:rPr lang="en-US" sz="1200" b="1" kern="1200" dirty="0">
                <a:solidFill>
                  <a:schemeClr val="tx1"/>
                </a:solidFill>
                <a:effectLst/>
                <a:latin typeface="+mn-lt"/>
                <a:ea typeface="+mn-ea"/>
                <a:cs typeface="+mn-cs"/>
              </a:rPr>
              <a:t>a safety is a mechanical device, which can and will fail</a:t>
            </a:r>
            <a:r>
              <a:rPr lang="en-US" sz="1200" kern="1200" dirty="0">
                <a:solidFill>
                  <a:schemeClr val="tx1"/>
                </a:solidFill>
                <a:effectLst/>
                <a:latin typeface="+mn-lt"/>
                <a:ea typeface="+mn-ea"/>
                <a:cs typeface="+mn-cs"/>
              </a:rPr>
              <a:t>.  The prevention of an accident is ultimately the responsibility of the individual who is handling the air gun.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barrel </a:t>
            </a:r>
            <a:r>
              <a:rPr lang="en-US" sz="1200" kern="1200" dirty="0">
                <a:solidFill>
                  <a:schemeClr val="tx1"/>
                </a:solidFill>
                <a:effectLst/>
                <a:latin typeface="+mn-lt"/>
                <a:ea typeface="+mn-ea"/>
                <a:cs typeface="+mn-cs"/>
              </a:rPr>
              <a:t>is the metal tube through which a projectile passes on its way to a target.  The barrel is attached to the frame or the </a:t>
            </a:r>
            <a:r>
              <a:rPr lang="en-US" sz="1200" i="1" kern="1200" dirty="0">
                <a:solidFill>
                  <a:schemeClr val="tx1"/>
                </a:solidFill>
                <a:effectLst/>
                <a:latin typeface="+mn-lt"/>
                <a:ea typeface="+mn-ea"/>
                <a:cs typeface="+mn-cs"/>
              </a:rPr>
              <a:t>receiver</a:t>
            </a:r>
            <a:r>
              <a:rPr lang="en-US" sz="1200" kern="1200" dirty="0">
                <a:solidFill>
                  <a:schemeClr val="tx1"/>
                </a:solidFill>
                <a:effectLst/>
                <a:latin typeface="+mn-lt"/>
                <a:ea typeface="+mn-ea"/>
                <a:cs typeface="+mn-cs"/>
              </a:rPr>
              <a:t> of an air gun.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inside of the barrel is called the </a:t>
            </a:r>
            <a:r>
              <a:rPr lang="en-US" sz="1200" i="1" kern="1200" dirty="0">
                <a:solidFill>
                  <a:schemeClr val="tx1"/>
                </a:solidFill>
                <a:effectLst/>
                <a:latin typeface="+mn-lt"/>
                <a:ea typeface="+mn-ea"/>
                <a:cs typeface="+mn-cs"/>
              </a:rPr>
              <a:t>bore.  </a:t>
            </a:r>
            <a:r>
              <a:rPr lang="en-US" sz="1200" kern="1200" dirty="0">
                <a:solidFill>
                  <a:schemeClr val="tx1"/>
                </a:solidFill>
                <a:effectLst/>
                <a:latin typeface="+mn-lt"/>
                <a:ea typeface="+mn-ea"/>
                <a:cs typeface="+mn-cs"/>
              </a:rPr>
              <a:t>The bore usually has spiral </a:t>
            </a:r>
            <a:r>
              <a:rPr lang="en-US" sz="1200" i="1" kern="1200" dirty="0">
                <a:solidFill>
                  <a:schemeClr val="tx1"/>
                </a:solidFill>
                <a:effectLst/>
                <a:latin typeface="+mn-lt"/>
                <a:ea typeface="+mn-ea"/>
                <a:cs typeface="+mn-cs"/>
              </a:rPr>
              <a:t>grooves </a:t>
            </a:r>
            <a:r>
              <a:rPr lang="en-US" sz="1200" kern="1200" dirty="0">
                <a:solidFill>
                  <a:schemeClr val="tx1"/>
                </a:solidFill>
                <a:effectLst/>
                <a:latin typeface="+mn-lt"/>
                <a:ea typeface="+mn-ea"/>
                <a:cs typeface="+mn-cs"/>
              </a:rPr>
              <a:t>cut into it.  The ridges of metal between these grooves are called </a:t>
            </a:r>
            <a:r>
              <a:rPr lang="en-US" sz="1200" i="1" kern="1200" dirty="0">
                <a:solidFill>
                  <a:schemeClr val="tx1"/>
                </a:solidFill>
                <a:effectLst/>
                <a:latin typeface="+mn-lt"/>
                <a:ea typeface="+mn-ea"/>
                <a:cs typeface="+mn-cs"/>
              </a:rPr>
              <a:t>lands.  </a:t>
            </a:r>
            <a:r>
              <a:rPr lang="en-US" sz="1200" kern="1200" dirty="0">
                <a:solidFill>
                  <a:schemeClr val="tx1"/>
                </a:solidFill>
                <a:effectLst/>
                <a:latin typeface="+mn-lt"/>
                <a:ea typeface="+mn-ea"/>
                <a:cs typeface="+mn-cs"/>
              </a:rPr>
              <a:t>Together, the grooves and lands make up what is </a:t>
            </a:r>
            <a:r>
              <a:rPr lang="en-US" sz="1200" i="1" kern="1200" dirty="0">
                <a:solidFill>
                  <a:schemeClr val="tx1"/>
                </a:solidFill>
                <a:effectLst/>
                <a:latin typeface="+mn-lt"/>
                <a:ea typeface="+mn-ea"/>
                <a:cs typeface="+mn-cs"/>
              </a:rPr>
              <a:t>known as rifling.  </a:t>
            </a:r>
            <a:r>
              <a:rPr lang="en-US" sz="1200" kern="1200" dirty="0">
                <a:solidFill>
                  <a:schemeClr val="tx1"/>
                </a:solidFill>
                <a:effectLst/>
                <a:latin typeface="+mn-lt"/>
                <a:ea typeface="+mn-ea"/>
                <a:cs typeface="+mn-cs"/>
              </a:rPr>
              <a:t>Barrels, which do not have rifling, are known as </a:t>
            </a:r>
            <a:r>
              <a:rPr lang="en-US" sz="1200" i="1" kern="1200" dirty="0">
                <a:solidFill>
                  <a:schemeClr val="tx1"/>
                </a:solidFill>
                <a:effectLst/>
                <a:latin typeface="+mn-lt"/>
                <a:ea typeface="+mn-ea"/>
                <a:cs typeface="+mn-cs"/>
              </a:rPr>
              <a:t>smoothbores</a:t>
            </a:r>
            <a:r>
              <a:rPr lang="en-US" sz="1200" kern="1200" dirty="0">
                <a:solidFill>
                  <a:schemeClr val="tx1"/>
                </a:solidFill>
                <a:effectLst/>
                <a:latin typeface="+mn-lt"/>
                <a:ea typeface="+mn-ea"/>
                <a:cs typeface="+mn-cs"/>
              </a:rPr>
              <a:t>.  Most BB guns used in Cub Scouts are smoothbores.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Rifling makes </a:t>
            </a:r>
            <a:r>
              <a:rPr lang="en-US" sz="1200" i="1" kern="1200" dirty="0">
                <a:solidFill>
                  <a:schemeClr val="tx1"/>
                </a:solidFill>
                <a:effectLst/>
                <a:latin typeface="+mn-lt"/>
                <a:ea typeface="+mn-ea"/>
                <a:cs typeface="+mn-cs"/>
              </a:rPr>
              <a:t>the projectile spin as </a:t>
            </a:r>
            <a:r>
              <a:rPr lang="en-US" sz="1200" kern="1200" dirty="0">
                <a:solidFill>
                  <a:schemeClr val="tx1"/>
                </a:solidFill>
                <a:effectLst/>
                <a:latin typeface="+mn-lt"/>
                <a:ea typeface="+mn-ea"/>
                <a:cs typeface="+mn-cs"/>
              </a:rPr>
              <a:t>it leaves the barrel so that it will be more stable in flight and therefore travel more accurately.  Smoothbore barrels are therefore inherently less accurate than rifled barrels.</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caliber </a:t>
            </a:r>
            <a:r>
              <a:rPr lang="en-US" sz="1200" kern="1200" dirty="0">
                <a:solidFill>
                  <a:schemeClr val="tx1"/>
                </a:solidFill>
                <a:effectLst/>
                <a:latin typeface="+mn-lt"/>
                <a:ea typeface="+mn-ea"/>
                <a:cs typeface="+mn-cs"/>
              </a:rPr>
              <a:t>of an air gun with a rifled barrel is the distance between the lands in the barrel.   In smoothbore air guns, the </a:t>
            </a:r>
            <a:r>
              <a:rPr lang="en-US" sz="1200" i="1" kern="1200" dirty="0">
                <a:solidFill>
                  <a:schemeClr val="tx1"/>
                </a:solidFill>
                <a:effectLst/>
                <a:latin typeface="+mn-lt"/>
                <a:ea typeface="+mn-ea"/>
                <a:cs typeface="+mn-cs"/>
              </a:rPr>
              <a:t>caliber is the diameter </a:t>
            </a:r>
            <a:r>
              <a:rPr lang="en-US" sz="1200" kern="1200" dirty="0">
                <a:solidFill>
                  <a:schemeClr val="tx1"/>
                </a:solidFill>
                <a:effectLst/>
                <a:latin typeface="+mn-lt"/>
                <a:ea typeface="+mn-ea"/>
                <a:cs typeface="+mn-cs"/>
              </a:rPr>
              <a:t>of the bore.  Caliber in both types of barrels is measured in inches or in millimeters (such as .177 inches or 4.5mm, .20 inches </a:t>
            </a:r>
            <a:r>
              <a:rPr lang="en-US" sz="1200" i="1" kern="1200" dirty="0">
                <a:solidFill>
                  <a:schemeClr val="tx1"/>
                </a:solidFill>
                <a:effectLst/>
                <a:latin typeface="+mn-lt"/>
                <a:ea typeface="+mn-ea"/>
                <a:cs typeface="+mn-cs"/>
              </a:rPr>
              <a:t>or 5.Omm,.22 inches </a:t>
            </a:r>
            <a:r>
              <a:rPr lang="en-US" sz="1200" kern="1200" dirty="0">
                <a:solidFill>
                  <a:schemeClr val="tx1"/>
                </a:solidFill>
                <a:effectLst/>
                <a:latin typeface="+mn-lt"/>
                <a:ea typeface="+mn-ea"/>
                <a:cs typeface="+mn-cs"/>
              </a:rPr>
              <a:t>or 5.5mm, and .25 inches or 6.35mm).   </a:t>
            </a:r>
            <a:r>
              <a:rPr lang="en-US" sz="1200" b="1" kern="1200" dirty="0">
                <a:solidFill>
                  <a:schemeClr val="tx1"/>
                </a:solidFill>
                <a:effectLst/>
                <a:latin typeface="+mn-lt"/>
                <a:ea typeface="+mn-ea"/>
                <a:cs typeface="+mn-cs"/>
              </a:rPr>
              <a:t>Note that .177 is the only ammunition approved for Cub Scouts.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front end of the barrel where the projectile exits is called the </a:t>
            </a:r>
            <a:r>
              <a:rPr lang="en-US" sz="1200" i="1" kern="1200" dirty="0">
                <a:solidFill>
                  <a:schemeClr val="tx1"/>
                </a:solidFill>
                <a:effectLst/>
                <a:latin typeface="+mn-lt"/>
                <a:ea typeface="+mn-ea"/>
                <a:cs typeface="+mn-cs"/>
              </a:rPr>
              <a:t>muzzle.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front sight </a:t>
            </a:r>
            <a:r>
              <a:rPr lang="en-US" sz="1200" kern="1200" dirty="0">
                <a:solidFill>
                  <a:schemeClr val="tx1"/>
                </a:solidFill>
                <a:effectLst/>
                <a:latin typeface="+mn-lt"/>
                <a:ea typeface="+mn-ea"/>
                <a:cs typeface="+mn-cs"/>
              </a:rPr>
              <a:t>is located on top of the barrel near the muzzle, and is used in conjunction with the rear sight to aim the air gun,</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action is a </a:t>
            </a:r>
            <a:r>
              <a:rPr lang="en-US" sz="1200" kern="1200" dirty="0">
                <a:solidFill>
                  <a:schemeClr val="tx1"/>
                </a:solidFill>
                <a:effectLst/>
                <a:latin typeface="+mn-lt"/>
                <a:ea typeface="+mn-ea"/>
                <a:cs typeface="+mn-cs"/>
              </a:rPr>
              <a:t>group of moving parts used to cock, compress air (in some models), load, fire, and unload the air pistol or rifle.  The parts of the action are attached to the frame or receiver.</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trigger </a:t>
            </a:r>
            <a:r>
              <a:rPr lang="en-US" sz="1200" kern="1200" dirty="0">
                <a:solidFill>
                  <a:schemeClr val="tx1"/>
                </a:solidFill>
                <a:effectLst/>
                <a:latin typeface="+mn-lt"/>
                <a:ea typeface="+mn-ea"/>
                <a:cs typeface="+mn-cs"/>
              </a:rPr>
              <a:t>is located on the underside of the frame or receiver.  When the trigger is pulled, it initiates a series of mechanical actions, which result in compressed air or gas forcing the projectile out of the barrel.</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stock </a:t>
            </a:r>
            <a:r>
              <a:rPr lang="en-US" sz="1200" kern="1200" dirty="0">
                <a:solidFill>
                  <a:schemeClr val="tx1"/>
                </a:solidFill>
                <a:effectLst/>
                <a:latin typeface="+mn-lt"/>
                <a:ea typeface="+mn-ea"/>
                <a:cs typeface="+mn-cs"/>
              </a:rPr>
              <a:t>on an air rifle supports and fits around the receivers Stocks are usually made of wood or synthetic materials such as nylon, fiberglass, and plastic.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butt </a:t>
            </a:r>
            <a:r>
              <a:rPr lang="en-US" sz="1200" kern="1200" dirty="0">
                <a:solidFill>
                  <a:schemeClr val="tx1"/>
                </a:solidFill>
                <a:effectLst/>
                <a:latin typeface="+mn-lt"/>
                <a:ea typeface="+mn-ea"/>
                <a:cs typeface="+mn-cs"/>
              </a:rPr>
              <a:t>of a rifle stock is the rear portion of the stock, and is positioned against the shooter's shoulder when firing.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comb </a:t>
            </a:r>
            <a:r>
              <a:rPr lang="en-US" sz="1200" kern="1200" dirty="0">
                <a:solidFill>
                  <a:schemeClr val="tx1"/>
                </a:solidFill>
                <a:effectLst/>
                <a:latin typeface="+mn-lt"/>
                <a:ea typeface="+mn-ea"/>
                <a:cs typeface="+mn-cs"/>
              </a:rPr>
              <a:t>of a rifle stock is the upper rear portion of the stock where the shooter's cheek rests when firing.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grip </a:t>
            </a:r>
            <a:r>
              <a:rPr lang="en-US" sz="1200" kern="1200" dirty="0">
                <a:solidFill>
                  <a:schemeClr val="tx1"/>
                </a:solidFill>
                <a:effectLst/>
                <a:latin typeface="+mn-lt"/>
                <a:ea typeface="+mn-ea"/>
                <a:cs typeface="+mn-cs"/>
              </a:rPr>
              <a:t>of a rifle stock is the small part of the stock located in the area immediately behind the trigger guard, and is grasped by the shooter's firing hand.</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 fore-end </a:t>
            </a:r>
            <a:r>
              <a:rPr lang="en-US" sz="1200" kern="1200" dirty="0">
                <a:solidFill>
                  <a:schemeClr val="tx1"/>
                </a:solidFill>
                <a:effectLst/>
                <a:latin typeface="+mn-lt"/>
                <a:ea typeface="+mn-ea"/>
                <a:cs typeface="+mn-cs"/>
              </a:rPr>
              <a:t>(also commonly known as the </a:t>
            </a:r>
            <a:r>
              <a:rPr lang="en-US" sz="1200" i="1" kern="1200" dirty="0">
                <a:solidFill>
                  <a:schemeClr val="tx1"/>
                </a:solidFill>
                <a:effectLst/>
                <a:latin typeface="+mn-lt"/>
                <a:ea typeface="+mn-ea"/>
                <a:cs typeface="+mn-cs"/>
              </a:rPr>
              <a:t>forearm) </a:t>
            </a:r>
            <a:r>
              <a:rPr lang="en-US" sz="1200" kern="1200" dirty="0">
                <a:solidFill>
                  <a:schemeClr val="tx1"/>
                </a:solidFill>
                <a:effectLst/>
                <a:latin typeface="+mn-lt"/>
                <a:ea typeface="+mn-ea"/>
                <a:cs typeface="+mn-cs"/>
              </a:rPr>
              <a:t>is the front portion of the stock, which extends under the barrel, and is used by the shooter to help support the rifle when firing.  Depending upon the design of the rifle, the fore-end may be an integral part of the stock or may be a separate piece.</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Velocity</a:t>
            </a:r>
            <a:r>
              <a:rPr lang="en-US" sz="1200" kern="1200" dirty="0">
                <a:solidFill>
                  <a:schemeClr val="tx1"/>
                </a:solidFill>
                <a:effectLst/>
                <a:latin typeface="+mn-lt"/>
                <a:ea typeface="+mn-ea"/>
                <a:cs typeface="+mn-cs"/>
              </a:rPr>
              <a:t> is not actually a part of a gun, but a property of it.  Velocity is how fast the BB is traveling when it leaves the gun.  </a:t>
            </a:r>
            <a:r>
              <a:rPr lang="en-US" sz="1200" b="1" kern="1200" dirty="0">
                <a:solidFill>
                  <a:schemeClr val="tx1"/>
                </a:solidFill>
                <a:effectLst/>
                <a:latin typeface="+mn-lt"/>
                <a:ea typeface="+mn-ea"/>
                <a:cs typeface="+mn-cs"/>
              </a:rPr>
              <a:t>The maximum velocity for cub scouts is 350 fps (feet per second).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8" name="Footer Placeholder 7">
            <a:extLst>
              <a:ext uri="{FF2B5EF4-FFF2-40B4-BE49-F238E27FC236}">
                <a16:creationId xmlns:a16="http://schemas.microsoft.com/office/drawing/2014/main" id="{A108ADA8-DA51-4846-9C22-3A8D8EA0885A}"/>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3568342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Footer Placeholder 7">
            <a:extLst>
              <a:ext uri="{FF2B5EF4-FFF2-40B4-BE49-F238E27FC236}">
                <a16:creationId xmlns:a16="http://schemas.microsoft.com/office/drawing/2014/main" id="{891D24DF-79AF-46B7-89EA-38FAC158B6C1}"/>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1447877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000"/>
              </a:lnSpc>
              <a:tabLst/>
            </a:pPr>
            <a:r>
              <a:rPr lang="en-US" altLang="zh-CN" sz="1200" b="1" dirty="0">
                <a:solidFill>
                  <a:srgbClr val="000000"/>
                </a:solidFill>
                <a:latin typeface="Times New Roman" pitchFamily="18" charset="0"/>
                <a:cs typeface="Times New Roman" pitchFamily="18" charset="0"/>
              </a:rPr>
              <a:t>Dominant Eye</a:t>
            </a:r>
          </a:p>
          <a:p>
            <a:pPr marL="0" marR="0" lvl="0" indent="0" algn="l" defTabSz="914400" rtl="0" eaLnBrk="1" fontAlgn="auto" latinLnBrk="0" hangingPunct="1">
              <a:lnSpc>
                <a:spcPts val="1000"/>
              </a:lnSpc>
              <a:spcBef>
                <a:spcPts val="0"/>
              </a:spcBef>
              <a:spcAft>
                <a:spcPts val="0"/>
              </a:spcAft>
              <a:buClrTx/>
              <a:buSzTx/>
              <a:buFontTx/>
              <a:buNone/>
              <a:tabLst/>
              <a:defRPr/>
            </a:pPr>
            <a:r>
              <a:rPr lang="en-US" altLang="zh-CN" sz="1200" dirty="0">
                <a:solidFill>
                  <a:srgbClr val="000000"/>
                </a:solidFill>
                <a:latin typeface="Times New Roman" pitchFamily="18" charset="0"/>
                <a:cs typeface="Times New Roman" pitchFamily="18" charset="0"/>
              </a:rPr>
              <a:t>Before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participants should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determine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 Just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people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either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left- handed,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 than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Discovering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 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favors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important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because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 could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determine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side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 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held.</a:t>
            </a:r>
          </a:p>
          <a:p>
            <a:pPr>
              <a:lnSpc>
                <a:spcPts val="1000"/>
              </a:lnSpc>
              <a:tabLst/>
            </a:pPr>
            <a:endParaRPr lang="en-US" altLang="zh-CN" sz="1200" b="1" dirty="0">
              <a:solidFill>
                <a:srgbClr val="000000"/>
              </a:solidFill>
              <a:latin typeface="Times New Roman" pitchFamily="18" charset="0"/>
              <a:cs typeface="Times New Roman" pitchFamily="18" charset="0"/>
            </a:endParaRPr>
          </a:p>
          <a:p>
            <a:pPr>
              <a:lnSpc>
                <a:spcPts val="1000"/>
              </a:lnSpc>
              <a:tabLst/>
            </a:pPr>
            <a:r>
              <a:rPr lang="en-US" altLang="zh-CN" sz="1200" b="1" dirty="0">
                <a:solidFill>
                  <a:srgbClr val="000000"/>
                </a:solidFill>
                <a:latin typeface="Times New Roman" pitchFamily="18" charset="0"/>
                <a:cs typeface="Times New Roman" pitchFamily="18" charset="0"/>
              </a:rPr>
              <a:t>Shooting</a:t>
            </a:r>
            <a:r>
              <a:rPr lang="en-US" altLang="zh-CN" sz="1200" dirty="0">
                <a:latin typeface="Times New Roman" pitchFamily="18" charset="0"/>
                <a:cs typeface="Times New Roman" pitchFamily="18" charset="0"/>
              </a:rPr>
              <a:t>  </a:t>
            </a:r>
            <a:r>
              <a:rPr lang="en-US" altLang="zh-CN" sz="1200" b="1" dirty="0">
                <a:solidFill>
                  <a:srgbClr val="000000"/>
                </a:solidFill>
                <a:latin typeface="Times New Roman" pitchFamily="18" charset="0"/>
                <a:cs typeface="Times New Roman" pitchFamily="18" charset="0"/>
              </a:rPr>
              <a:t>Shoulder</a:t>
            </a:r>
          </a:p>
          <a:p>
            <a:pPr>
              <a:lnSpc>
                <a:spcPts val="1800"/>
              </a:lnSpc>
              <a:tabLst/>
            </a:pPr>
            <a:r>
              <a:rPr lang="en-US" altLang="zh-CN" sz="1200" dirty="0">
                <a:solidFill>
                  <a:srgbClr val="000000"/>
                </a:solidFill>
                <a:latin typeface="Times New Roman" pitchFamily="18" charset="0"/>
                <a:cs typeface="Times New Roman" pitchFamily="18" charset="0"/>
              </a:rPr>
              <a:t>It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recommended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same side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body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place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firearm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against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left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 left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learned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opposite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 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comfortable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him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way.</a:t>
            </a:r>
          </a:p>
          <a:p>
            <a:pPr>
              <a:lnSpc>
                <a:spcPts val="1000"/>
              </a:lnSpc>
            </a:pPr>
            <a:endParaRPr lang="en-US" altLang="zh-CN" dirty="0"/>
          </a:p>
          <a:p>
            <a:pPr>
              <a:lnSpc>
                <a:spcPts val="1200"/>
              </a:lnSpc>
              <a:tabLst/>
            </a:pPr>
            <a:r>
              <a:rPr lang="en-US" altLang="zh-CN" sz="1200" b="1" dirty="0">
                <a:solidFill>
                  <a:srgbClr val="000000"/>
                </a:solidFill>
                <a:latin typeface="Times New Roman" pitchFamily="18" charset="0"/>
                <a:cs typeface="Times New Roman" pitchFamily="18" charset="0"/>
              </a:rPr>
              <a:t>Breathing</a:t>
            </a:r>
          </a:p>
          <a:p>
            <a:pPr>
              <a:lnSpc>
                <a:spcPts val="1800"/>
              </a:lnSpc>
              <a:tabLst/>
            </a:pPr>
            <a:r>
              <a:rPr lang="en-US" altLang="zh-CN" sz="1200" dirty="0">
                <a:solidFill>
                  <a:srgbClr val="000000"/>
                </a:solidFill>
                <a:latin typeface="Times New Roman" pitchFamily="18" charset="0"/>
                <a:cs typeface="Times New Roman" pitchFamily="18" charset="0"/>
              </a:rPr>
              <a:t>When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breathing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before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Breathing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causes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 body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move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makes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difficult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maintain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steady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picture.  Before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relax</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get</a:t>
            </a:r>
            <a:r>
              <a:rPr lang="en-US" altLang="zh-CN" sz="1200" dirty="0">
                <a:latin typeface="Times New Roman" pitchFamily="18" charset="0"/>
                <a:cs typeface="Times New Roman" pitchFamily="18" charset="0"/>
              </a:rPr>
              <a:t>  </a:t>
            </a:r>
            <a:r>
              <a:rPr lang="en-US" altLang="zh-CN" sz="1200" dirty="0" err="1">
                <a:solidFill>
                  <a:srgbClr val="000000"/>
                </a:solidFill>
                <a:latin typeface="Times New Roman" pitchFamily="18" charset="0"/>
                <a:cs typeface="Times New Roman" pitchFamily="18" charset="0"/>
              </a:rPr>
              <a:t>comfortable.Then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exhale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breathing.  This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technique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help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aim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reducing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body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rifle movement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relation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target.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not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breathing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longer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than 8</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10</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seconds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aiming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target.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you</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not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able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 within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time,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take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breath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two,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repeat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process.</a:t>
            </a:r>
          </a:p>
          <a:p>
            <a:pPr>
              <a:lnSpc>
                <a:spcPts val="1000"/>
              </a:lnSpc>
            </a:pPr>
            <a:endParaRPr lang="en-US" altLang="zh-CN" dirty="0"/>
          </a:p>
          <a:p>
            <a:pPr>
              <a:lnSpc>
                <a:spcPts val="1300"/>
              </a:lnSpc>
              <a:tabLst/>
            </a:pPr>
            <a:r>
              <a:rPr lang="en-US" altLang="zh-CN" sz="1200" b="1"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b="1" dirty="0">
                <a:solidFill>
                  <a:srgbClr val="000000"/>
                </a:solidFill>
                <a:latin typeface="Times New Roman" pitchFamily="18" charset="0"/>
                <a:cs typeface="Times New Roman" pitchFamily="18" charset="0"/>
              </a:rPr>
              <a:t>Alignment</a:t>
            </a:r>
          </a:p>
          <a:p>
            <a:pPr>
              <a:lnSpc>
                <a:spcPts val="1800"/>
              </a:lnSpc>
              <a:tabLst/>
            </a:pP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learn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alignment. This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relationship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rear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err="1">
                <a:solidFill>
                  <a:srgbClr val="000000"/>
                </a:solidFill>
                <a:latin typeface="Times New Roman" pitchFamily="18" charset="0"/>
                <a:cs typeface="Times New Roman" pitchFamily="18" charset="0"/>
              </a:rPr>
              <a:t>eye.The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 lined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rear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positioned so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device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rear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  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key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accurate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misalignment 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rear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introduces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angular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error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 multiplied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distance.</a:t>
            </a:r>
          </a:p>
          <a:p>
            <a:pPr>
              <a:lnSpc>
                <a:spcPts val="1000"/>
              </a:lnSpc>
            </a:pPr>
            <a:endParaRPr lang="en-US" altLang="zh-CN" dirty="0"/>
          </a:p>
          <a:p>
            <a:pPr>
              <a:lnSpc>
                <a:spcPts val="1200"/>
              </a:lnSpc>
              <a:tabLst/>
            </a:pP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correct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picture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obtained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achieving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 then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putting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their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relationship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target.</a:t>
            </a:r>
          </a:p>
          <a:p>
            <a:pPr>
              <a:lnSpc>
                <a:spcPts val="1000"/>
              </a:lnSpc>
            </a:pPr>
            <a:endParaRPr lang="en-US" altLang="zh-CN" dirty="0"/>
          </a:p>
          <a:p>
            <a:pPr>
              <a:lnSpc>
                <a:spcPts val="1300"/>
              </a:lnSpc>
              <a:tabLst/>
            </a:pPr>
            <a:r>
              <a:rPr lang="en-US" altLang="zh-CN" sz="1200" b="1"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b="1" dirty="0">
                <a:solidFill>
                  <a:srgbClr val="000000"/>
                </a:solidFill>
                <a:latin typeface="Times New Roman" pitchFamily="18" charset="0"/>
                <a:cs typeface="Times New Roman" pitchFamily="18" charset="0"/>
              </a:rPr>
              <a:t>Squeeze</a:t>
            </a:r>
          </a:p>
          <a:p>
            <a:pPr>
              <a:lnSpc>
                <a:spcPts val="1800"/>
              </a:lnSpc>
              <a:tabLst/>
            </a:pP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term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explain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manner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pressure 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applied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Some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terms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commonly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 pull,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control,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press,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movement.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a:t>
            </a:r>
          </a:p>
          <a:p>
            <a:pPr>
              <a:lnSpc>
                <a:spcPts val="1400"/>
              </a:lnSpc>
              <a:tabLst/>
            </a:pPr>
            <a:r>
              <a:rPr lang="en-US" altLang="zh-CN" sz="1200" dirty="0">
                <a:solidFill>
                  <a:srgbClr val="000000"/>
                </a:solidFill>
                <a:latin typeface="Times New Roman" pitchFamily="18" charset="0"/>
                <a:cs typeface="Times New Roman" pitchFamily="18" charset="0"/>
              </a:rPr>
              <a:t>these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terms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correct,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preferred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term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because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 accurately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describes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smooth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application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pressure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required.</a:t>
            </a:r>
          </a:p>
          <a:p>
            <a:pPr>
              <a:lnSpc>
                <a:spcPts val="1000"/>
              </a:lnSpc>
            </a:pPr>
            <a:endParaRPr lang="en-US" altLang="zh-CN" dirty="0"/>
          </a:p>
          <a:p>
            <a:pPr>
              <a:lnSpc>
                <a:spcPts val="1300"/>
              </a:lnSpc>
              <a:tabLst/>
            </a:pPr>
            <a:r>
              <a:rPr lang="en-US" altLang="zh-CN" sz="1200" dirty="0">
                <a:solidFill>
                  <a:srgbClr val="000000"/>
                </a:solidFill>
                <a:latin typeface="Times New Roman" pitchFamily="18" charset="0"/>
                <a:cs typeface="Times New Roman" pitchFamily="18" charset="0"/>
              </a:rPr>
              <a:t>When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ready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begin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index</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finger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 located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about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halfway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between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tip 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finger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joint.</a:t>
            </a:r>
          </a:p>
          <a:p>
            <a:pPr>
              <a:lnSpc>
                <a:spcPts val="1000"/>
              </a:lnSpc>
            </a:pPr>
            <a:endParaRPr lang="en-US" altLang="zh-CN" dirty="0"/>
          </a:p>
          <a:p>
            <a:pPr>
              <a:lnSpc>
                <a:spcPts val="1300"/>
              </a:lnSpc>
              <a:tabLst/>
            </a:pP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straight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back</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smooth,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continuous manner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without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disturbing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Once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has begun,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keep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smoothly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continuously;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not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speed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slow down,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apply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pressure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start-and-stop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manner.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same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type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 pressure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used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drop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liquid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medicine dropper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gradual,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steady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application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pressure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until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drop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finally falls.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Just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impossible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predict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instant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drop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of liquid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fall,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impossible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predict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precise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instant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Each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come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surprise.</a:t>
            </a:r>
          </a:p>
          <a:p>
            <a:pPr>
              <a:lnSpc>
                <a:spcPts val="1300"/>
              </a:lnSpc>
              <a:tabLst/>
            </a:pPr>
            <a:endParaRPr lang="en-US" altLang="zh-CN" sz="1200" dirty="0">
              <a:solidFill>
                <a:srgbClr val="000000"/>
              </a:solidFill>
              <a:latin typeface="Times New Roman" pitchFamily="18" charset="0"/>
              <a:cs typeface="Times New Roman" pitchFamily="18" charset="0"/>
            </a:endParaRPr>
          </a:p>
          <a:p>
            <a:pPr>
              <a:lnSpc>
                <a:spcPts val="1000"/>
              </a:lnSpc>
              <a:tabLst/>
            </a:pPr>
            <a:r>
              <a:rPr lang="en-US" altLang="zh-CN" sz="1200" dirty="0">
                <a:solidFill>
                  <a:srgbClr val="000000"/>
                </a:solidFill>
                <a:latin typeface="Times New Roman" pitchFamily="18" charset="0"/>
                <a:cs typeface="Times New Roman" pitchFamily="18" charset="0"/>
              </a:rPr>
              <a:t>For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results,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trigger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squeeze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alignment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a:t>
            </a:r>
          </a:p>
          <a:p>
            <a:pPr>
              <a:lnSpc>
                <a:spcPts val="1400"/>
              </a:lnSpc>
              <a:tabLst/>
            </a:pPr>
            <a:r>
              <a:rPr lang="en-US" altLang="zh-CN" sz="1200" dirty="0">
                <a:solidFill>
                  <a:srgbClr val="000000"/>
                </a:solidFill>
                <a:latin typeface="Times New Roman" pitchFamily="18" charset="0"/>
                <a:cs typeface="Times New Roman" pitchFamily="18" charset="0"/>
              </a:rPr>
              <a:t>done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simultaneously.</a:t>
            </a:r>
          </a:p>
          <a:p>
            <a:pPr>
              <a:lnSpc>
                <a:spcPts val="1000"/>
              </a:lnSpc>
            </a:pPr>
            <a:endParaRPr lang="en-US" altLang="zh-CN" dirty="0"/>
          </a:p>
          <a:p>
            <a:pPr>
              <a:lnSpc>
                <a:spcPts val="1300"/>
              </a:lnSpc>
              <a:tabLst/>
            </a:pPr>
            <a:r>
              <a:rPr lang="en-US" altLang="zh-CN" sz="1200" b="1" dirty="0">
                <a:solidFill>
                  <a:srgbClr val="000000"/>
                </a:solidFill>
                <a:latin typeface="Times New Roman" pitchFamily="18" charset="0"/>
                <a:cs typeface="Times New Roman" pitchFamily="18" charset="0"/>
              </a:rPr>
              <a:t>Follow</a:t>
            </a:r>
            <a:r>
              <a:rPr lang="en-US" altLang="zh-CN" sz="1200" dirty="0">
                <a:latin typeface="Times New Roman" pitchFamily="18" charset="0"/>
                <a:cs typeface="Times New Roman" pitchFamily="18" charset="0"/>
              </a:rPr>
              <a:t> </a:t>
            </a:r>
            <a:r>
              <a:rPr lang="en-US" altLang="zh-CN" sz="1200" b="1" dirty="0">
                <a:solidFill>
                  <a:srgbClr val="000000"/>
                </a:solidFill>
                <a:latin typeface="Times New Roman" pitchFamily="18" charset="0"/>
                <a:cs typeface="Times New Roman" pitchFamily="18" charset="0"/>
              </a:rPr>
              <a:t>Through</a:t>
            </a:r>
          </a:p>
          <a:p>
            <a:pPr>
              <a:lnSpc>
                <a:spcPts val="1800"/>
              </a:lnSpc>
              <a:tabLst/>
            </a:pP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also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master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follow-through.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Follow-through means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continue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everything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time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 shot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fired.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words,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keep</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aiming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until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BB</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hits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target.</a:t>
            </a:r>
          </a:p>
          <a:p>
            <a:pPr>
              <a:lnSpc>
                <a:spcPts val="1000"/>
              </a:lnSpc>
            </a:pPr>
            <a:endParaRPr lang="en-US" altLang="zh-CN" dirty="0"/>
          </a:p>
          <a:p>
            <a:pPr>
              <a:lnSpc>
                <a:spcPts val="1000"/>
              </a:lnSpc>
              <a:tabLst/>
            </a:pP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idea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prevent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unnecessary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movement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before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projectile leaves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barrel.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Because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air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takes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longer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send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projectile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out</a:t>
            </a:r>
          </a:p>
          <a:p>
            <a:pPr>
              <a:lnSpc>
                <a:spcPts val="1400"/>
              </a:lnSpc>
              <a:tabLst/>
            </a:pPr>
            <a:r>
              <a:rPr lang="en-US" altLang="zh-CN" sz="1200" dirty="0">
                <a:solidFill>
                  <a:srgbClr val="000000"/>
                </a:solidFill>
                <a:latin typeface="Times New Roman" pitchFamily="18" charset="0"/>
                <a:cs typeface="Times New Roman" pitchFamily="18" charset="0"/>
              </a:rPr>
              <a:t>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barrel,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proper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follow-through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particularly</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important.</a:t>
            </a:r>
          </a:p>
          <a:p>
            <a:pPr>
              <a:lnSpc>
                <a:spcPts val="1300"/>
              </a:lnSpc>
              <a:tabLst/>
            </a:pPr>
            <a:endParaRPr lang="en-US" altLang="zh-CN" sz="1200" dirty="0">
              <a:solidFill>
                <a:srgbClr val="000000"/>
              </a:solidFill>
              <a:latin typeface="Times New Roman" pitchFamily="18" charset="0"/>
              <a:cs typeface="Times New Roman" pitchFamily="18" charset="0"/>
            </a:endParaRPr>
          </a:p>
          <a:p>
            <a:pPr>
              <a:lnSpc>
                <a:spcPts val="1400"/>
              </a:lnSpc>
              <a:tabLst/>
            </a:pPr>
            <a:endParaRPr lang="en-US" altLang="zh-CN" sz="1200" dirty="0">
              <a:solidFill>
                <a:srgbClr val="000000"/>
              </a:solidFill>
              <a:latin typeface="Times New Roman" pitchFamily="18" charset="0"/>
              <a:cs typeface="Times New Roman" pitchFamily="18" charset="0"/>
            </a:endParaRPr>
          </a:p>
          <a:p>
            <a:pPr>
              <a:lnSpc>
                <a:spcPts val="1300"/>
              </a:lnSpc>
              <a:tabLst/>
            </a:pPr>
            <a:endParaRPr lang="en-US" altLang="zh-CN" sz="1200" dirty="0">
              <a:solidFill>
                <a:srgbClr val="000000"/>
              </a:solidFill>
              <a:latin typeface="Times New Roman" pitchFamily="18" charset="0"/>
              <a:cs typeface="Times New Roman" pitchFamily="18" charset="0"/>
            </a:endParaRPr>
          </a:p>
          <a:p>
            <a:pPr>
              <a:lnSpc>
                <a:spcPts val="1400"/>
              </a:lnSpc>
              <a:tabLst/>
            </a:pPr>
            <a:endParaRPr lang="en-US" altLang="zh-CN" sz="1200" dirty="0">
              <a:solidFill>
                <a:srgbClr val="000000"/>
              </a:solidFill>
              <a:latin typeface="Times New Roman" pitchFamily="18" charset="0"/>
              <a:cs typeface="Times New Roman" pitchFamily="18" charset="0"/>
            </a:endParaRPr>
          </a:p>
          <a:p>
            <a:endParaRPr lang="en-US" dirty="0"/>
          </a:p>
        </p:txBody>
      </p:sp>
      <p:sp>
        <p:nvSpPr>
          <p:cNvPr id="8" name="Footer Placeholder 7">
            <a:extLst>
              <a:ext uri="{FF2B5EF4-FFF2-40B4-BE49-F238E27FC236}">
                <a16:creationId xmlns:a16="http://schemas.microsoft.com/office/drawing/2014/main" id="{B606B899-6983-4283-8EE0-516A6B53CD9C}"/>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2840607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300"/>
              </a:lnSpc>
              <a:tabLst/>
            </a:pPr>
            <a:r>
              <a:rPr lang="en-US" altLang="zh-CN" sz="1200" b="1"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b="1" dirty="0">
                <a:solidFill>
                  <a:srgbClr val="000000"/>
                </a:solidFill>
                <a:latin typeface="Times New Roman" pitchFamily="18" charset="0"/>
                <a:cs typeface="Times New Roman" pitchFamily="18" charset="0"/>
              </a:rPr>
              <a:t>Dominance</a:t>
            </a:r>
          </a:p>
          <a:p>
            <a:pPr>
              <a:lnSpc>
                <a:spcPts val="1800"/>
              </a:lnSpc>
              <a:tabLst/>
            </a:pPr>
            <a:r>
              <a:rPr lang="en-US" altLang="zh-CN" sz="1200" dirty="0">
                <a:solidFill>
                  <a:srgbClr val="000000"/>
                </a:solidFill>
                <a:latin typeface="Times New Roman" pitchFamily="18" charset="0"/>
                <a:cs typeface="Times New Roman" pitchFamily="18" charset="0"/>
              </a:rPr>
              <a:t>Before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shooting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participants should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determine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 Just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people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either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right-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left- handed,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more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 than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other.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Discovering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 shooter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favors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important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because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it could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determine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side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gun 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held.</a:t>
            </a:r>
          </a:p>
          <a:p>
            <a:pPr>
              <a:lnSpc>
                <a:spcPts val="1800"/>
              </a:lnSpc>
              <a:tabLst/>
            </a:pPr>
            <a:endParaRPr lang="en-US" altLang="zh-CN" sz="1200" dirty="0">
              <a:solidFill>
                <a:srgbClr val="000000"/>
              </a:solidFill>
              <a:latin typeface="Times New Roman" pitchFamily="18" charset="0"/>
              <a:cs typeface="Times New Roman" pitchFamily="18" charset="0"/>
            </a:endParaRPr>
          </a:p>
          <a:p>
            <a:pPr>
              <a:lnSpc>
                <a:spcPts val="1000"/>
              </a:lnSpc>
              <a:tabLst/>
            </a:pPr>
            <a:r>
              <a:rPr lang="en-US" altLang="zh-CN" sz="1200" dirty="0">
                <a:solidFill>
                  <a:srgbClr val="000000"/>
                </a:solidFill>
                <a:latin typeface="Times New Roman" pitchFamily="18" charset="0"/>
                <a:cs typeface="Times New Roman" pitchFamily="18" charset="0"/>
              </a:rPr>
              <a:t>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which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have participants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extend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both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arms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front of</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form</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small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hole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their thumbs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index</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fingers.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Instruct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them 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look</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distant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object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through</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 opening</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and</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pull</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their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hands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back to</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their</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face.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eye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that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in</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line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with the</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object</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is</a:t>
            </a:r>
            <a:r>
              <a:rPr lang="en-US" altLang="zh-CN" sz="1200" dirty="0">
                <a:latin typeface="Times New Roman" pitchFamily="18" charset="0"/>
                <a:cs typeface="Times New Roman" pitchFamily="18" charset="0"/>
              </a:rPr>
              <a:t> </a:t>
            </a:r>
            <a:r>
              <a:rPr lang="en-US" altLang="zh-CN" sz="1200" dirty="0">
                <a:solidFill>
                  <a:srgbClr val="000000"/>
                </a:solidFill>
                <a:latin typeface="Times New Roman" pitchFamily="18" charset="0"/>
                <a:cs typeface="Times New Roman" pitchFamily="18" charset="0"/>
              </a:rPr>
              <a:t>dominant.</a:t>
            </a:r>
          </a:p>
          <a:p>
            <a:pPr>
              <a:lnSpc>
                <a:spcPts val="1400"/>
              </a:lnSpc>
              <a:tabLst/>
            </a:pPr>
            <a:endParaRPr lang="en-US" altLang="zh-CN" sz="1200" dirty="0">
              <a:solidFill>
                <a:srgbClr val="000000"/>
              </a:solidFill>
              <a:latin typeface="Times New Roman" pitchFamily="18" charset="0"/>
              <a:cs typeface="Times New Roman" pitchFamily="18" charset="0"/>
            </a:endParaRPr>
          </a:p>
          <a:p>
            <a:r>
              <a:rPr lang="en-US" dirty="0"/>
              <a:t>Just because a shooter is right-handed does not mean that they are right eye dominant.   If a shooter is right-handed they will want to use their right eye.  Try to insure that you have a person who can assist the shooter with this condition.</a:t>
            </a:r>
          </a:p>
        </p:txBody>
      </p:sp>
      <p:sp>
        <p:nvSpPr>
          <p:cNvPr id="8" name="Footer Placeholder 7">
            <a:extLst>
              <a:ext uri="{FF2B5EF4-FFF2-40B4-BE49-F238E27FC236}">
                <a16:creationId xmlns:a16="http://schemas.microsoft.com/office/drawing/2014/main" id="{931B1286-9A44-4F66-B9A1-0A3665EA0FBB}"/>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331778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 the “W” so when you see a shooter that is having trouble hitting the target, you first question can be ‘Can you see the ‘W’.    </a:t>
            </a:r>
          </a:p>
        </p:txBody>
      </p:sp>
      <p:sp>
        <p:nvSpPr>
          <p:cNvPr id="8" name="Footer Placeholder 7">
            <a:extLst>
              <a:ext uri="{FF2B5EF4-FFF2-40B4-BE49-F238E27FC236}">
                <a16:creationId xmlns:a16="http://schemas.microsoft.com/office/drawing/2014/main" id="{C5744147-1E97-425E-AC24-31A403B529AB}"/>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3106770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Prone and Sitting are encouraged because they restrict the movement of the shooter and the muzzle of the gun.   Standing and kneeling offer less restrictions.  In a standing </a:t>
            </a:r>
            <a:r>
              <a:rPr lang="en-US" dirty="0" err="1"/>
              <a:t>positon</a:t>
            </a:r>
            <a:r>
              <a:rPr lang="en-US" dirty="0"/>
              <a:t>, the gun can be moved from pointing at the target to pointing at the other shooters or back into the camp in a second.</a:t>
            </a:r>
          </a:p>
          <a:p>
            <a:endParaRPr lang="en-US" dirty="0"/>
          </a:p>
          <a:p>
            <a:r>
              <a:rPr lang="en-US" dirty="0"/>
              <a:t>Remind the shooters that the reason for ‘Elbows on the Knees’ is stability.   If the gun is supported well, a lot more BBs go into the bulls eye.</a:t>
            </a:r>
          </a:p>
          <a:p>
            <a:endParaRPr lang="en-US" dirty="0"/>
          </a:p>
          <a:p>
            <a:r>
              <a:rPr lang="en-US" dirty="0"/>
              <a:t>Using a gun that has been checked by 2 people and tagged as the demo gun, have a scout or other instructor demonstrate the positions.  During this demo, make sure that the rules still followed.</a:t>
            </a:r>
          </a:p>
          <a:p>
            <a:endParaRPr lang="en-US" dirty="0"/>
          </a:p>
          <a:p>
            <a:endParaRPr lang="en-US" dirty="0"/>
          </a:p>
          <a:p>
            <a:endParaRPr lang="en-US" dirty="0"/>
          </a:p>
        </p:txBody>
      </p:sp>
      <p:sp>
        <p:nvSpPr>
          <p:cNvPr id="8" name="Footer Placeholder 7">
            <a:extLst>
              <a:ext uri="{FF2B5EF4-FFF2-40B4-BE49-F238E27FC236}">
                <a16:creationId xmlns:a16="http://schemas.microsoft.com/office/drawing/2014/main" id="{182006EC-A8CA-4AB0-A129-833B5ABBA998}"/>
              </a:ext>
            </a:extLst>
          </p:cNvPr>
          <p:cNvSpPr>
            <a:spLocks noGrp="1"/>
          </p:cNvSpPr>
          <p:nvPr>
            <p:ph type="ftr" sz="quarter" idx="10"/>
          </p:nvPr>
        </p:nvSpPr>
        <p:spPr/>
        <p:txBody>
          <a:bodyPr/>
          <a:lstStyle/>
          <a:p>
            <a:r>
              <a:rPr lang="en-US" dirty="0"/>
              <a:t>Draft 2</a:t>
            </a:r>
          </a:p>
        </p:txBody>
      </p:sp>
    </p:spTree>
    <p:extLst>
      <p:ext uri="{BB962C8B-B14F-4D97-AF65-F5344CB8AC3E}">
        <p14:creationId xmlns:p14="http://schemas.microsoft.com/office/powerpoint/2010/main" val="214563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7A53-3523-4A48-9028-88C5B248E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7022B3-11A6-43C7-9B62-8D6900C4E0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C93679-963F-4FE6-9F7D-2BB20D00ECF6}"/>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D9811D57-C88A-47DD-84E1-47CF4B4EE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24E37-82DA-4196-8001-7C459EED02FD}"/>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368660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A8C9B-9A18-4B62-BC40-0B9B748A2D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8CC8B5-AC53-4721-9724-3A42CB8640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359BC-226F-4A1B-91AF-BA88939A2667}"/>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1A3C054B-D9AE-4C30-929E-167B8603C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BF03C-FFDD-46B5-8F26-01094E3DED98}"/>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306669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369C4-274B-43B6-8DD6-217F8573F0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536224-FC69-4B2A-B4A9-6B79953D98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20D6F-B182-4D29-BCED-3615BE0C8AA5}"/>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05968D04-C6A3-435A-A6D1-F45731E134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72ADC-290A-4799-B044-4E955753731D}"/>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235399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FEAE-F4DD-4AA3-9FD3-9741F4D80D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D226FA-4919-48F1-8771-449ECE6FC1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69C13-90F3-47BE-9A0E-C35FC77C98B0}"/>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5C009199-1C48-45AC-B067-AE961BE82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4E7B4-A389-43BB-B4B0-1DD116220943}"/>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383530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FEAE3-D7D0-4770-BB14-C0F53D79DE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1D5A80-771C-4CE4-9785-290D2B0F6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2794BB-6DAA-4C9C-8640-FCF7F7A72DB7}"/>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902505A6-6251-4457-8036-7B00EE595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19A24-C991-4C14-A3BE-7E4D94FAD660}"/>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313942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D679A-8726-47B3-BA42-0F424DDBC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F3243-16AC-4726-BC26-AC1ECAFB81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4C54BD-37A5-4637-BC3A-E6C6E3D002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C8125C-5140-48C8-8EAD-8E602ECE60EC}"/>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6" name="Footer Placeholder 5">
            <a:extLst>
              <a:ext uri="{FF2B5EF4-FFF2-40B4-BE49-F238E27FC236}">
                <a16:creationId xmlns:a16="http://schemas.microsoft.com/office/drawing/2014/main" id="{D7EFF9F7-F461-491D-A4E0-61839188D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4E8ED0-D93A-477A-90FB-D2D5597367E3}"/>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49993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9025-9A6A-4DBD-924C-AF6B2F90CB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68161B-BBE9-45DE-AE16-963CDE7A03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6AA07A-FF19-4464-B201-36491CF5F4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262012-CF01-4187-9BAA-8BCCA8603E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7A07816-22DF-49F5-9C56-E0A97D1B42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71577B-409F-449F-80BB-550FBF4AC8CE}"/>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8" name="Footer Placeholder 7">
            <a:extLst>
              <a:ext uri="{FF2B5EF4-FFF2-40B4-BE49-F238E27FC236}">
                <a16:creationId xmlns:a16="http://schemas.microsoft.com/office/drawing/2014/main" id="{5D70AA26-93BC-43E3-A117-0D3309D807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B23269-084A-46AD-A94C-FD9350B653DF}"/>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273750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9963-7B77-4E91-B363-AE1B7FEBDC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51C51B-AB84-498F-901A-28C06B6C7806}"/>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4" name="Footer Placeholder 3">
            <a:extLst>
              <a:ext uri="{FF2B5EF4-FFF2-40B4-BE49-F238E27FC236}">
                <a16:creationId xmlns:a16="http://schemas.microsoft.com/office/drawing/2014/main" id="{1B0584A6-746F-4AD0-A024-6BD61C5AA9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B4DB8D-8E62-4BCA-AB6D-5F18B59B1D03}"/>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66967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FBF456-CF97-4293-892D-5965841052FB}"/>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3" name="Footer Placeholder 2">
            <a:extLst>
              <a:ext uri="{FF2B5EF4-FFF2-40B4-BE49-F238E27FC236}">
                <a16:creationId xmlns:a16="http://schemas.microsoft.com/office/drawing/2014/main" id="{27852D94-54AA-4A8F-B859-997910D484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BC5D4-ED6B-4851-B260-3BFF6B7920EF}"/>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1976625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26B5-136E-4213-9468-8B75BE5F2E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4DD270-9500-4F81-BA3F-118D051B2E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A4790B-BE97-455F-B430-0707F4152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2CCB11-CB89-471C-B52D-65DF6DF760E9}"/>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6" name="Footer Placeholder 5">
            <a:extLst>
              <a:ext uri="{FF2B5EF4-FFF2-40B4-BE49-F238E27FC236}">
                <a16:creationId xmlns:a16="http://schemas.microsoft.com/office/drawing/2014/main" id="{084E0296-88C4-4ECF-945C-F8D3B72CF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5CB85-04AC-4C9E-B3D1-E65E5E77791E}"/>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141745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1EAF0-1EB6-44C6-A9BA-CB89144C5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F568E2-30C5-4527-8B6A-BED1346657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27EBDE-0781-4E30-B7FF-9A5887D55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A8D945-37B7-4F89-9C03-13B3B6593AE8}"/>
              </a:ext>
            </a:extLst>
          </p:cNvPr>
          <p:cNvSpPr>
            <a:spLocks noGrp="1"/>
          </p:cNvSpPr>
          <p:nvPr>
            <p:ph type="dt" sz="half" idx="10"/>
          </p:nvPr>
        </p:nvSpPr>
        <p:spPr/>
        <p:txBody>
          <a:bodyPr/>
          <a:lstStyle/>
          <a:p>
            <a:fld id="{F8BF7080-09D3-4D74-A703-8F036D918E92}" type="datetimeFigureOut">
              <a:rPr lang="en-US" smtClean="0"/>
              <a:t>2/9/2019</a:t>
            </a:fld>
            <a:endParaRPr lang="en-US"/>
          </a:p>
        </p:txBody>
      </p:sp>
      <p:sp>
        <p:nvSpPr>
          <p:cNvPr id="6" name="Footer Placeholder 5">
            <a:extLst>
              <a:ext uri="{FF2B5EF4-FFF2-40B4-BE49-F238E27FC236}">
                <a16:creationId xmlns:a16="http://schemas.microsoft.com/office/drawing/2014/main" id="{D019BD1F-5AB1-4605-846B-13CE485BF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0EC369-6348-4DB9-8042-439EEB4BF292}"/>
              </a:ext>
            </a:extLst>
          </p:cNvPr>
          <p:cNvSpPr>
            <a:spLocks noGrp="1"/>
          </p:cNvSpPr>
          <p:nvPr>
            <p:ph type="sldNum" sz="quarter" idx="12"/>
          </p:nvPr>
        </p:nvSpPr>
        <p:spPr/>
        <p:txBody>
          <a:bodyPr/>
          <a:lstStyle/>
          <a:p>
            <a:fld id="{DFEC8D5B-BB63-491F-909F-6F75883F6431}" type="slidenum">
              <a:rPr lang="en-US" smtClean="0"/>
              <a:t>‹#›</a:t>
            </a:fld>
            <a:endParaRPr lang="en-US"/>
          </a:p>
        </p:txBody>
      </p:sp>
    </p:spTree>
    <p:extLst>
      <p:ext uri="{BB962C8B-B14F-4D97-AF65-F5344CB8AC3E}">
        <p14:creationId xmlns:p14="http://schemas.microsoft.com/office/powerpoint/2010/main" val="73303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2B89D8-C97E-4E60-B8FE-14C1D2086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6B51E8-5BCF-4E1E-B0BD-987D6F016D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C03280-B50F-4886-BBC2-CAF47F65EA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F7080-09D3-4D74-A703-8F036D918E92}" type="datetimeFigureOut">
              <a:rPr lang="en-US" smtClean="0"/>
              <a:t>2/9/2019</a:t>
            </a:fld>
            <a:endParaRPr lang="en-US"/>
          </a:p>
        </p:txBody>
      </p:sp>
      <p:sp>
        <p:nvSpPr>
          <p:cNvPr id="5" name="Footer Placeholder 4">
            <a:extLst>
              <a:ext uri="{FF2B5EF4-FFF2-40B4-BE49-F238E27FC236}">
                <a16:creationId xmlns:a16="http://schemas.microsoft.com/office/drawing/2014/main" id="{FFE6968A-342E-475F-8C58-5D4A23005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69D62B-0E78-47DE-8F8C-96E12EE9C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C8D5B-BB63-491F-909F-6F75883F6431}" type="slidenum">
              <a:rPr lang="en-US" smtClean="0"/>
              <a:t>‹#›</a:t>
            </a:fld>
            <a:endParaRPr lang="en-US"/>
          </a:p>
        </p:txBody>
      </p:sp>
    </p:spTree>
    <p:extLst>
      <p:ext uri="{BB962C8B-B14F-4D97-AF65-F5344CB8AC3E}">
        <p14:creationId xmlns:p14="http://schemas.microsoft.com/office/powerpoint/2010/main" val="2345350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9.png"/><Relationship Id="rId7" Type="http://schemas.openxmlformats.org/officeDocument/2006/relationships/hyperlink" Target="file:///c:\window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file:///C:\Users\jdsmi\Archery_BB_Cert\video\Archery%20Tips%20%20How%20to%20Determine%20Your%20Dominant%20Eye%20for%20Archery.webm" TargetMode="External"/><Relationship Id="rId5" Type="http://schemas.openxmlformats.org/officeDocument/2006/relationships/image" Target="../media/image1.png"/><Relationship Id="rId4" Type="http://schemas.openxmlformats.org/officeDocument/2006/relationships/image" Target="http://www.archeryweb.com/archery/images/eyedom.gi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9.emf"/><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hyperlink" Target="file:///C:\Users\jdsmi\Archery_BB_Cert\video\Learn%20Gun%20Safety%20with%20Eddie%20Eagle%20and%20the%20Wing%20Team.mp4" TargetMode="External"/><Relationship Id="rId3" Type="http://schemas.openxmlformats.org/officeDocument/2006/relationships/image" Target="../media/image1.png"/><Relationship Id="rId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5229376-DE26-440F-A35A-E14573B9E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51" name="TextBox 50">
            <a:extLst>
              <a:ext uri="{FF2B5EF4-FFF2-40B4-BE49-F238E27FC236}">
                <a16:creationId xmlns:a16="http://schemas.microsoft.com/office/drawing/2014/main" id="{C175FF19-BA51-42CA-ACEB-A61E9CCEA22A}"/>
              </a:ext>
            </a:extLst>
          </p:cNvPr>
          <p:cNvSpPr txBox="1"/>
          <p:nvPr/>
        </p:nvSpPr>
        <p:spPr>
          <a:xfrm>
            <a:off x="2861429" y="2050725"/>
            <a:ext cx="6333883" cy="995144"/>
          </a:xfrm>
          <a:prstGeom prst="rect">
            <a:avLst/>
          </a:prstGeom>
          <a:noFill/>
        </p:spPr>
        <p:txBody>
          <a:bodyPr wrap="square" lIns="0" tIns="0" rIns="0" rtlCol="0">
            <a:spAutoFit/>
          </a:bodyPr>
          <a:lstStyle/>
          <a:p>
            <a:pPr>
              <a:lnSpc>
                <a:spcPts val="7400"/>
              </a:lnSpc>
              <a:tabLst/>
            </a:pPr>
            <a:r>
              <a:rPr lang="en-US" altLang="zh-CN" sz="4800" dirty="0">
                <a:solidFill>
                  <a:srgbClr val="005596"/>
                </a:solidFill>
                <a:latin typeface="Felix Titling" pitchFamily="18" charset="0"/>
                <a:cs typeface="Felix Titling" pitchFamily="18" charset="0"/>
              </a:rPr>
              <a:t>Cub</a:t>
            </a:r>
            <a:r>
              <a:rPr lang="en-US" altLang="zh-CN" sz="4800" dirty="0">
                <a:latin typeface="Times New Roman" pitchFamily="18" charset="0"/>
                <a:cs typeface="Times New Roman" pitchFamily="18" charset="0"/>
              </a:rPr>
              <a:t> </a:t>
            </a:r>
            <a:r>
              <a:rPr lang="en-US" altLang="zh-CN" sz="4800" dirty="0">
                <a:solidFill>
                  <a:srgbClr val="005596"/>
                </a:solidFill>
                <a:latin typeface="Felix Titling" pitchFamily="18" charset="0"/>
                <a:cs typeface="Felix Titling" pitchFamily="18" charset="0"/>
              </a:rPr>
              <a:t>Scout</a:t>
            </a:r>
            <a:r>
              <a:rPr lang="en-US" altLang="zh-CN" sz="4800" dirty="0">
                <a:latin typeface="Times New Roman" pitchFamily="18" charset="0"/>
                <a:cs typeface="Times New Roman" pitchFamily="18" charset="0"/>
              </a:rPr>
              <a:t> </a:t>
            </a:r>
            <a:r>
              <a:rPr lang="en-US" altLang="zh-CN" sz="4800" dirty="0">
                <a:solidFill>
                  <a:srgbClr val="005596"/>
                </a:solidFill>
                <a:latin typeface="Felix Titling" pitchFamily="18" charset="0"/>
                <a:cs typeface="Times New Roman" pitchFamily="18" charset="0"/>
              </a:rPr>
              <a:t>BB GUN</a:t>
            </a:r>
            <a:endParaRPr lang="en-US" altLang="zh-CN" sz="4800" dirty="0">
              <a:solidFill>
                <a:srgbClr val="005596"/>
              </a:solidFill>
              <a:latin typeface="Felix Titling" pitchFamily="18" charset="0"/>
              <a:cs typeface="Felix Titling" pitchFamily="18" charset="0"/>
            </a:endParaRPr>
          </a:p>
        </p:txBody>
      </p:sp>
      <p:sp>
        <p:nvSpPr>
          <p:cNvPr id="53" name="TextBox 1">
            <a:extLst>
              <a:ext uri="{FF2B5EF4-FFF2-40B4-BE49-F238E27FC236}">
                <a16:creationId xmlns:a16="http://schemas.microsoft.com/office/drawing/2014/main" id="{FACBF4B3-B057-4C86-A2C8-66D9029C7DD1}"/>
              </a:ext>
            </a:extLst>
          </p:cNvPr>
          <p:cNvSpPr txBox="1"/>
          <p:nvPr/>
        </p:nvSpPr>
        <p:spPr>
          <a:xfrm>
            <a:off x="3462970" y="3147469"/>
            <a:ext cx="5130800" cy="995144"/>
          </a:xfrm>
          <a:prstGeom prst="rect">
            <a:avLst/>
          </a:prstGeom>
          <a:noFill/>
        </p:spPr>
        <p:txBody>
          <a:bodyPr wrap="square" lIns="0" tIns="0" rIns="0" rtlCol="0">
            <a:spAutoFit/>
          </a:bodyPr>
          <a:lstStyle/>
          <a:p>
            <a:pPr>
              <a:lnSpc>
                <a:spcPts val="7400"/>
              </a:lnSpc>
              <a:tabLst/>
            </a:pPr>
            <a:r>
              <a:rPr lang="en-US" altLang="zh-CN" sz="4800" dirty="0">
                <a:solidFill>
                  <a:srgbClr val="FF0000"/>
                </a:solidFill>
                <a:latin typeface="Felix Titling" pitchFamily="18" charset="0"/>
                <a:cs typeface="Felix Titling" pitchFamily="18" charset="0"/>
              </a:rPr>
              <a:t>RANGE MANUAL</a:t>
            </a:r>
          </a:p>
        </p:txBody>
      </p:sp>
      <p:pic>
        <p:nvPicPr>
          <p:cNvPr id="8" name="Picture 7">
            <a:extLst>
              <a:ext uri="{FF2B5EF4-FFF2-40B4-BE49-F238E27FC236}">
                <a16:creationId xmlns:a16="http://schemas.microsoft.com/office/drawing/2014/main" id="{0654EAF6-B153-446E-8C9F-8521F2904D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9" name="TextBox 8">
            <a:extLst>
              <a:ext uri="{FF2B5EF4-FFF2-40B4-BE49-F238E27FC236}">
                <a16:creationId xmlns:a16="http://schemas.microsoft.com/office/drawing/2014/main" id="{6310D5C7-6150-4B69-8833-5CC1DB0720D9}"/>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334681CD-F4A1-451F-B888-D2DA28BFFBCD}"/>
              </a:ext>
            </a:extLst>
          </p:cNvPr>
          <p:cNvSpPr>
            <a:spLocks noGrp="1"/>
          </p:cNvSpPr>
          <p:nvPr>
            <p:ph type="ftr" sz="quarter" idx="11"/>
          </p:nvPr>
        </p:nvSpPr>
        <p:spPr/>
        <p:txBody>
          <a:bodyPr/>
          <a:lstStyle/>
          <a:p>
            <a:r>
              <a:rPr lang="en-US" dirty="0"/>
              <a:t>Draft 2 2  </a:t>
            </a:r>
          </a:p>
        </p:txBody>
      </p:sp>
      <p:sp>
        <p:nvSpPr>
          <p:cNvPr id="3" name="Slide Number Placeholder 2">
            <a:extLst>
              <a:ext uri="{FF2B5EF4-FFF2-40B4-BE49-F238E27FC236}">
                <a16:creationId xmlns:a16="http://schemas.microsoft.com/office/drawing/2014/main" id="{935CD0C8-E12D-42CF-AEDB-4B19C7691711}"/>
              </a:ext>
            </a:extLst>
          </p:cNvPr>
          <p:cNvSpPr>
            <a:spLocks noGrp="1"/>
          </p:cNvSpPr>
          <p:nvPr>
            <p:ph type="sldNum" sz="quarter" idx="12"/>
          </p:nvPr>
        </p:nvSpPr>
        <p:spPr/>
        <p:txBody>
          <a:bodyPr/>
          <a:lstStyle/>
          <a:p>
            <a:fld id="{47A6ACD5-4E24-43A5-AB97-F0C7BC4BC8C0}" type="slidenum">
              <a:rPr lang="en-US" smtClean="0"/>
              <a:t>1</a:t>
            </a:fld>
            <a:endParaRPr lang="en-US"/>
          </a:p>
        </p:txBody>
      </p:sp>
      <p:sp>
        <p:nvSpPr>
          <p:cNvPr id="4" name="Date Placeholder 3">
            <a:extLst>
              <a:ext uri="{FF2B5EF4-FFF2-40B4-BE49-F238E27FC236}">
                <a16:creationId xmlns:a16="http://schemas.microsoft.com/office/drawing/2014/main" id="{831F33E4-626F-4905-8DB2-AD897C3FA3F6}"/>
              </a:ext>
            </a:extLst>
          </p:cNvPr>
          <p:cNvSpPr>
            <a:spLocks noGrp="1"/>
          </p:cNvSpPr>
          <p:nvPr>
            <p:ph type="dt" sz="half" idx="10"/>
          </p:nvPr>
        </p:nvSpPr>
        <p:spPr/>
        <p:txBody>
          <a:bodyPr/>
          <a:lstStyle/>
          <a:p>
            <a:fld id="{C5D0BE92-2D2C-4D19-A3FE-0B3B6D866D83}" type="datetime1">
              <a:rPr lang="en-US" smtClean="0"/>
              <a:t>2/9/2019</a:t>
            </a:fld>
            <a:endParaRPr lang="en-US"/>
          </a:p>
        </p:txBody>
      </p:sp>
    </p:spTree>
    <p:extLst>
      <p:ext uri="{BB962C8B-B14F-4D97-AF65-F5344CB8AC3E}">
        <p14:creationId xmlns:p14="http://schemas.microsoft.com/office/powerpoint/2010/main" val="150242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A1F82265-FF0D-4F53-A825-F2D57743123A}"/>
              </a:ext>
            </a:extLst>
          </p:cNvPr>
          <p:cNvSpPr>
            <a:spLocks noChangeArrowheads="1"/>
          </p:cNvSpPr>
          <p:nvPr/>
        </p:nvSpPr>
        <p:spPr bwMode="auto">
          <a:xfrm>
            <a:off x="2713055" y="523100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2CD71732-9C04-41D2-BB4E-BFC9244E1E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4" name="Rectangle 3">
            <a:extLst>
              <a:ext uri="{FF2B5EF4-FFF2-40B4-BE49-F238E27FC236}">
                <a16:creationId xmlns:a16="http://schemas.microsoft.com/office/drawing/2014/main" id="{814BA3FE-52F7-4770-9A18-12E9E6D34275}"/>
              </a:ext>
            </a:extLst>
          </p:cNvPr>
          <p:cNvSpPr/>
          <p:nvPr/>
        </p:nvSpPr>
        <p:spPr>
          <a:xfrm>
            <a:off x="1585733" y="1999308"/>
            <a:ext cx="8553690" cy="3077766"/>
          </a:xfrm>
          <a:prstGeom prst="rect">
            <a:avLst/>
          </a:prstGeom>
        </p:spPr>
        <p:txBody>
          <a:bodyPr wrap="square">
            <a:spAutoFit/>
          </a:bodyPr>
          <a:lstStyle/>
          <a:p>
            <a:pPr algn="ctr"/>
            <a:endParaRPr lang="en-US" sz="800" dirty="0">
              <a:solidFill>
                <a:schemeClr val="accent1"/>
              </a:solidFill>
              <a:latin typeface="Times New Roman" panose="02020603050405020304" pitchFamily="18" charset="0"/>
              <a:ea typeface="Times New Roman" panose="02020603050405020304" pitchFamily="18" charset="0"/>
            </a:endParaRPr>
          </a:p>
          <a:p>
            <a:pPr algn="ctr"/>
            <a:r>
              <a:rPr lang="en-US" sz="800" dirty="0">
                <a:latin typeface="Times New Roman" panose="02020603050405020304" pitchFamily="18" charset="0"/>
                <a:ea typeface="Times New Roman" panose="02020603050405020304" pitchFamily="18" charset="0"/>
              </a:rPr>
              <a:t> </a:t>
            </a:r>
          </a:p>
          <a:p>
            <a:pPr algn="ctr"/>
            <a:r>
              <a:rPr lang="en-US" dirty="0">
                <a:latin typeface="Arial" panose="020B0604020202020204" pitchFamily="34" charset="0"/>
                <a:ea typeface="Times New Roman" panose="02020603050405020304" pitchFamily="18" charset="0"/>
                <a:cs typeface="Times New Roman" panose="02020603050405020304" pitchFamily="18" charset="0"/>
              </a:rPr>
              <a:t>Most guns have a mechanism which aids in keeping the gun from accidentally firing.  This device is called a safety, however, </a:t>
            </a:r>
          </a:p>
          <a:p>
            <a:pPr algn="ctr"/>
            <a:endParaRPr lang="en-US" sz="800" dirty="0">
              <a:latin typeface="Times New Roman" panose="02020603050405020304" pitchFamily="18" charset="0"/>
              <a:ea typeface="Times New Roman" panose="02020603050405020304" pitchFamily="18" charset="0"/>
            </a:endParaRPr>
          </a:p>
          <a:p>
            <a:pPr algn="ctr"/>
            <a:r>
              <a:rPr lang="en-US" sz="3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 </a:t>
            </a:r>
            <a:r>
              <a:rPr lang="en-US" sz="3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safety</a:t>
            </a:r>
            <a:r>
              <a:rPr lang="en-US" sz="3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is a mechanical device, which can and will fail</a:t>
            </a:r>
            <a:r>
              <a:rPr lang="en-US" sz="3600" dirty="0">
                <a:latin typeface="Arial" panose="020B0604020202020204" pitchFamily="34" charset="0"/>
                <a:ea typeface="Times New Roman" panose="02020603050405020304" pitchFamily="18" charset="0"/>
                <a:cs typeface="Times New Roman" panose="02020603050405020304" pitchFamily="18" charset="0"/>
              </a:rPr>
              <a:t>.</a:t>
            </a:r>
          </a:p>
          <a:p>
            <a:pPr algn="ctr"/>
            <a:r>
              <a:rPr lang="en-US" sz="3600" dirty="0">
                <a:latin typeface="Arial" panose="020B0604020202020204" pitchFamily="34" charset="0"/>
                <a:ea typeface="Times New Roman" panose="02020603050405020304" pitchFamily="18" charset="0"/>
                <a:cs typeface="Times New Roman" panose="02020603050405020304" pitchFamily="18" charset="0"/>
              </a:rPr>
              <a:t>The primary safety is the </a:t>
            </a:r>
            <a:r>
              <a:rPr lang="en-US" sz="3600" b="1" dirty="0">
                <a:latin typeface="Arial" panose="020B0604020202020204" pitchFamily="34" charset="0"/>
                <a:ea typeface="Times New Roman" panose="02020603050405020304" pitchFamily="18" charset="0"/>
                <a:cs typeface="Times New Roman" panose="02020603050405020304" pitchFamily="18" charset="0"/>
              </a:rPr>
              <a:t>Shooter</a:t>
            </a:r>
            <a:endParaRPr lang="en-US" sz="800" b="1" dirty="0">
              <a:latin typeface="Times New Roman" panose="02020603050405020304" pitchFamily="18" charset="0"/>
              <a:ea typeface="Times New Roman" panose="02020603050405020304" pitchFamily="18" charset="0"/>
            </a:endParaRPr>
          </a:p>
          <a:p>
            <a:br>
              <a:rPr lang="en-US" sz="800" dirty="0">
                <a:latin typeface="Times New Roman" panose="02020603050405020304" pitchFamily="18" charset="0"/>
                <a:ea typeface="Times New Roman" panose="02020603050405020304" pitchFamily="18" charset="0"/>
              </a:rPr>
            </a:br>
            <a:endParaRPr lang="en-US" dirty="0"/>
          </a:p>
        </p:txBody>
      </p:sp>
      <p:pic>
        <p:nvPicPr>
          <p:cNvPr id="11" name="Picture 10">
            <a:extLst>
              <a:ext uri="{FF2B5EF4-FFF2-40B4-BE49-F238E27FC236}">
                <a16:creationId xmlns:a16="http://schemas.microsoft.com/office/drawing/2014/main" id="{A33AF3A7-2454-418D-86AD-5142AC5494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56DBDD15-749E-4200-9D9E-EEE842E22130}"/>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F3CC74BF-1D13-49B0-8AF8-D864408675E5}"/>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9D6001D9-E393-479D-8143-696390BA678C}"/>
              </a:ext>
            </a:extLst>
          </p:cNvPr>
          <p:cNvSpPr>
            <a:spLocks noGrp="1"/>
          </p:cNvSpPr>
          <p:nvPr>
            <p:ph type="sldNum" sz="quarter" idx="12"/>
          </p:nvPr>
        </p:nvSpPr>
        <p:spPr/>
        <p:txBody>
          <a:bodyPr/>
          <a:lstStyle/>
          <a:p>
            <a:fld id="{47A6ACD5-4E24-43A5-AB97-F0C7BC4BC8C0}" type="slidenum">
              <a:rPr lang="en-US" smtClean="0"/>
              <a:t>10</a:t>
            </a:fld>
            <a:endParaRPr lang="en-US"/>
          </a:p>
        </p:txBody>
      </p:sp>
      <p:sp>
        <p:nvSpPr>
          <p:cNvPr id="7" name="Date Placeholder 6">
            <a:extLst>
              <a:ext uri="{FF2B5EF4-FFF2-40B4-BE49-F238E27FC236}">
                <a16:creationId xmlns:a16="http://schemas.microsoft.com/office/drawing/2014/main" id="{301DD2BA-8417-472F-9B42-86D3D16429FE}"/>
              </a:ext>
            </a:extLst>
          </p:cNvPr>
          <p:cNvSpPr>
            <a:spLocks noGrp="1"/>
          </p:cNvSpPr>
          <p:nvPr>
            <p:ph type="dt" sz="half" idx="10"/>
          </p:nvPr>
        </p:nvSpPr>
        <p:spPr/>
        <p:txBody>
          <a:bodyPr/>
          <a:lstStyle/>
          <a:p>
            <a:fld id="{CFCC9D53-13DE-4836-9A5D-447DD8763B6C}" type="datetime1">
              <a:rPr lang="en-US" smtClean="0"/>
              <a:t>2/9/2019</a:t>
            </a:fld>
            <a:endParaRPr lang="en-US"/>
          </a:p>
        </p:txBody>
      </p:sp>
      <p:sp>
        <p:nvSpPr>
          <p:cNvPr id="10" name="Rectangle 2">
            <a:extLst>
              <a:ext uri="{FF2B5EF4-FFF2-40B4-BE49-F238E27FC236}">
                <a16:creationId xmlns:a16="http://schemas.microsoft.com/office/drawing/2014/main" id="{BE0300C7-F2B8-41C4-B900-A05357808F45}"/>
              </a:ext>
            </a:extLst>
          </p:cNvPr>
          <p:cNvSpPr>
            <a:spLocks noChangeArrowheads="1"/>
          </p:cNvSpPr>
          <p:nvPr/>
        </p:nvSpPr>
        <p:spPr bwMode="auto">
          <a:xfrm>
            <a:off x="2948551" y="1102889"/>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Safety</a:t>
            </a:r>
          </a:p>
        </p:txBody>
      </p:sp>
    </p:spTree>
    <p:extLst>
      <p:ext uri="{BB962C8B-B14F-4D97-AF65-F5344CB8AC3E}">
        <p14:creationId xmlns:p14="http://schemas.microsoft.com/office/powerpoint/2010/main" val="353733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1F37461-8B1E-434D-A120-B06709407123}"/>
              </a:ext>
            </a:extLst>
          </p:cNvPr>
          <p:cNvSpPr/>
          <p:nvPr/>
        </p:nvSpPr>
        <p:spPr>
          <a:xfrm>
            <a:off x="3209925" y="1836888"/>
            <a:ext cx="4775200" cy="4478149"/>
          </a:xfrm>
          <a:prstGeom prst="rect">
            <a:avLst/>
          </a:prstGeom>
        </p:spPr>
        <p:txBody>
          <a:bodyPr wrap="square">
            <a:spAutoFit/>
          </a:bodyPr>
          <a:lstStyle/>
          <a:p>
            <a:endParaRPr lang="en-US" sz="8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Dominant Eye</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Shooting hand and shoulder</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Shooting positions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Sight Alignment</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Squeeze Trigger</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Breath Control</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Follow-Through</a:t>
            </a:r>
          </a:p>
          <a:p>
            <a:pPr marL="457200" marR="0">
              <a:spcBef>
                <a:spcPts val="0"/>
              </a:spcBef>
              <a:spcAft>
                <a:spcPts val="60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spcAft>
                <a:spcPts val="600"/>
              </a:spcAft>
            </a:pPr>
            <a:r>
              <a:rPr lang="en-US" dirty="0"/>
              <a:t>Some of these items are covered in more detail in following sections or attachments.</a:t>
            </a:r>
          </a:p>
          <a:p>
            <a:pPr marL="457200" marR="0">
              <a:spcBef>
                <a:spcPts val="0"/>
              </a:spcBef>
              <a:spcAft>
                <a:spcPts val="600"/>
              </a:spcAft>
            </a:pPr>
            <a:endParaRPr lang="en-US" sz="800" dirty="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C75A0E8A-3FD9-4773-81B4-83551D4AE3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9" name="Picture 8">
            <a:extLst>
              <a:ext uri="{FF2B5EF4-FFF2-40B4-BE49-F238E27FC236}">
                <a16:creationId xmlns:a16="http://schemas.microsoft.com/office/drawing/2014/main" id="{72DCFCC5-8D31-41AA-9DC0-C6FE5F6E02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0" name="TextBox 9">
            <a:extLst>
              <a:ext uri="{FF2B5EF4-FFF2-40B4-BE49-F238E27FC236}">
                <a16:creationId xmlns:a16="http://schemas.microsoft.com/office/drawing/2014/main" id="{3D9D238D-E87B-43A3-9E28-1969EDDF18D7}"/>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7BF1BDA4-31F3-492A-8796-9080123C19B3}"/>
              </a:ext>
            </a:extLst>
          </p:cNvPr>
          <p:cNvSpPr>
            <a:spLocks noGrp="1"/>
          </p:cNvSpPr>
          <p:nvPr>
            <p:ph type="ftr" sz="quarter" idx="11"/>
          </p:nvPr>
        </p:nvSpPr>
        <p:spPr/>
        <p:txBody>
          <a:bodyPr/>
          <a:lstStyle/>
          <a:p>
            <a:r>
              <a:rPr lang="en-US" dirty="0"/>
              <a:t>Draft 2  </a:t>
            </a:r>
          </a:p>
        </p:txBody>
      </p:sp>
      <p:sp>
        <p:nvSpPr>
          <p:cNvPr id="4" name="Slide Number Placeholder 3">
            <a:extLst>
              <a:ext uri="{FF2B5EF4-FFF2-40B4-BE49-F238E27FC236}">
                <a16:creationId xmlns:a16="http://schemas.microsoft.com/office/drawing/2014/main" id="{B5B13788-FCBF-4B3D-A920-90DE937915BB}"/>
              </a:ext>
            </a:extLst>
          </p:cNvPr>
          <p:cNvSpPr>
            <a:spLocks noGrp="1"/>
          </p:cNvSpPr>
          <p:nvPr>
            <p:ph type="sldNum" sz="quarter" idx="12"/>
          </p:nvPr>
        </p:nvSpPr>
        <p:spPr/>
        <p:txBody>
          <a:bodyPr/>
          <a:lstStyle/>
          <a:p>
            <a:fld id="{47A6ACD5-4E24-43A5-AB97-F0C7BC4BC8C0}" type="slidenum">
              <a:rPr lang="en-US" smtClean="0"/>
              <a:t>11</a:t>
            </a:fld>
            <a:endParaRPr lang="en-US"/>
          </a:p>
        </p:txBody>
      </p:sp>
      <p:sp>
        <p:nvSpPr>
          <p:cNvPr id="6" name="Date Placeholder 5">
            <a:extLst>
              <a:ext uri="{FF2B5EF4-FFF2-40B4-BE49-F238E27FC236}">
                <a16:creationId xmlns:a16="http://schemas.microsoft.com/office/drawing/2014/main" id="{D7997B47-6F40-405B-A0FF-ED3AE9CBB0AD}"/>
              </a:ext>
            </a:extLst>
          </p:cNvPr>
          <p:cNvSpPr>
            <a:spLocks noGrp="1"/>
          </p:cNvSpPr>
          <p:nvPr>
            <p:ph type="dt" sz="half" idx="10"/>
          </p:nvPr>
        </p:nvSpPr>
        <p:spPr/>
        <p:txBody>
          <a:bodyPr/>
          <a:lstStyle/>
          <a:p>
            <a:fld id="{1CB3AB0A-BA24-4B66-8D96-53DAD9869216}" type="datetime1">
              <a:rPr lang="en-US" smtClean="0"/>
              <a:t>2/9/2019</a:t>
            </a:fld>
            <a:endParaRPr lang="en-US"/>
          </a:p>
        </p:txBody>
      </p:sp>
      <p:sp>
        <p:nvSpPr>
          <p:cNvPr id="11" name="Rectangle 2">
            <a:extLst>
              <a:ext uri="{FF2B5EF4-FFF2-40B4-BE49-F238E27FC236}">
                <a16:creationId xmlns:a16="http://schemas.microsoft.com/office/drawing/2014/main" id="{6B6301C6-CBEF-45D4-97C3-FE97445C5B72}"/>
              </a:ext>
            </a:extLst>
          </p:cNvPr>
          <p:cNvSpPr>
            <a:spLocks noChangeArrowheads="1"/>
          </p:cNvSpPr>
          <p:nvPr/>
        </p:nvSpPr>
        <p:spPr bwMode="auto">
          <a:xfrm>
            <a:off x="2440586" y="1026133"/>
            <a:ext cx="71755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cs typeface="Arial" panose="020B0604020202020204" pitchFamily="34" charset="0"/>
              </a:rPr>
              <a:t>Shooting Fundamentals</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336951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DA60E69-85B5-40E4-A298-62FB8C7441DD}"/>
              </a:ext>
            </a:extLst>
          </p:cNvPr>
          <p:cNvSpPr>
            <a:spLocks noChangeArrowheads="1"/>
          </p:cNvSpPr>
          <p:nvPr/>
        </p:nvSpPr>
        <p:spPr bwMode="auto">
          <a:xfrm>
            <a:off x="1981200" y="2014479"/>
            <a:ext cx="926458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Everyone has a dominant eye:  It is the stronger eye and does more work than the other.  Following are the steps to determine the dominant eye.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Extend both arms in front of your body.</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Place your hands together, forming a small opening between them.</a:t>
            </a:r>
            <a:b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145" name="Picture 1" descr="Eye Dominance test">
            <a:extLst>
              <a:ext uri="{FF2B5EF4-FFF2-40B4-BE49-F238E27FC236}">
                <a16:creationId xmlns:a16="http://schemas.microsoft.com/office/drawing/2014/main" id="{D1555F1C-9068-421A-85C9-52C5A8DD29CF}"/>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94304" y="3863591"/>
            <a:ext cx="2314575" cy="1181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295882C7-08B8-42B0-965D-A1BD13442A5C}"/>
              </a:ext>
            </a:extLst>
          </p:cNvPr>
          <p:cNvSpPr>
            <a:spLocks noChangeArrowheads="1"/>
          </p:cNvSpPr>
          <p:nvPr/>
        </p:nvSpPr>
        <p:spPr bwMode="auto">
          <a:xfrm>
            <a:off x="3424848" y="3608333"/>
            <a:ext cx="7226405"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Keep both eyes open; look through the opening at a distant object.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While continuing to look at the object, move both hands back toward your body until they touch your face.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opening will be over one eye, the dominant eye.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Shoot Hand and shoulder are the same side of the body as the dominant eye.</a:t>
            </a:r>
            <a:endPar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12050390-3426-40D8-BB59-1964E0ED5F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4" name="TextBox 3">
            <a:hlinkClick r:id="rId6" action="ppaction://hlinkfile"/>
            <a:extLst>
              <a:ext uri="{FF2B5EF4-FFF2-40B4-BE49-F238E27FC236}">
                <a16:creationId xmlns:a16="http://schemas.microsoft.com/office/drawing/2014/main" id="{66C84244-8602-4651-B286-0885DE45C2C0}"/>
              </a:ext>
            </a:extLst>
          </p:cNvPr>
          <p:cNvSpPr txBox="1"/>
          <p:nvPr/>
        </p:nvSpPr>
        <p:spPr>
          <a:xfrm>
            <a:off x="10005848" y="5978213"/>
            <a:ext cx="728084" cy="369332"/>
          </a:xfrm>
          <a:prstGeom prst="rect">
            <a:avLst/>
          </a:prstGeom>
          <a:noFill/>
        </p:spPr>
        <p:txBody>
          <a:bodyPr wrap="none" rtlCol="0">
            <a:spAutoFit/>
          </a:bodyPr>
          <a:lstStyle/>
          <a:p>
            <a:r>
              <a:rPr lang="en-US" dirty="0">
                <a:hlinkClick r:id="rId7" action="ppaction://hlinkfile"/>
              </a:rPr>
              <a:t>Video</a:t>
            </a:r>
            <a:endParaRPr lang="en-US" dirty="0"/>
          </a:p>
        </p:txBody>
      </p:sp>
      <p:pic>
        <p:nvPicPr>
          <p:cNvPr id="11" name="Picture 10">
            <a:extLst>
              <a:ext uri="{FF2B5EF4-FFF2-40B4-BE49-F238E27FC236}">
                <a16:creationId xmlns:a16="http://schemas.microsoft.com/office/drawing/2014/main" id="{A71D30D0-9C63-4A68-9584-4F32FADCCF1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D142BED0-CA8C-48DE-A757-405BA4839CB5}"/>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5" name="Footer Placeholder 4">
            <a:extLst>
              <a:ext uri="{FF2B5EF4-FFF2-40B4-BE49-F238E27FC236}">
                <a16:creationId xmlns:a16="http://schemas.microsoft.com/office/drawing/2014/main" id="{BE9267C2-CFCB-49ED-B8EE-07C047E8DF2A}"/>
              </a:ext>
            </a:extLst>
          </p:cNvPr>
          <p:cNvSpPr>
            <a:spLocks noGrp="1"/>
          </p:cNvSpPr>
          <p:nvPr>
            <p:ph type="ftr" sz="quarter" idx="11"/>
          </p:nvPr>
        </p:nvSpPr>
        <p:spPr/>
        <p:txBody>
          <a:bodyPr/>
          <a:lstStyle/>
          <a:p>
            <a:r>
              <a:rPr lang="en-US" dirty="0"/>
              <a:t>Draft 2  </a:t>
            </a:r>
          </a:p>
        </p:txBody>
      </p:sp>
      <p:sp>
        <p:nvSpPr>
          <p:cNvPr id="7" name="Slide Number Placeholder 6">
            <a:extLst>
              <a:ext uri="{FF2B5EF4-FFF2-40B4-BE49-F238E27FC236}">
                <a16:creationId xmlns:a16="http://schemas.microsoft.com/office/drawing/2014/main" id="{4EA8F225-F972-4BB8-B17E-A10C8A3038D8}"/>
              </a:ext>
            </a:extLst>
          </p:cNvPr>
          <p:cNvSpPr>
            <a:spLocks noGrp="1"/>
          </p:cNvSpPr>
          <p:nvPr>
            <p:ph type="sldNum" sz="quarter" idx="12"/>
          </p:nvPr>
        </p:nvSpPr>
        <p:spPr/>
        <p:txBody>
          <a:bodyPr/>
          <a:lstStyle/>
          <a:p>
            <a:fld id="{47A6ACD5-4E24-43A5-AB97-F0C7BC4BC8C0}" type="slidenum">
              <a:rPr lang="en-US" smtClean="0"/>
              <a:t>12</a:t>
            </a:fld>
            <a:endParaRPr lang="en-US"/>
          </a:p>
        </p:txBody>
      </p:sp>
      <p:sp>
        <p:nvSpPr>
          <p:cNvPr id="8" name="Date Placeholder 7">
            <a:extLst>
              <a:ext uri="{FF2B5EF4-FFF2-40B4-BE49-F238E27FC236}">
                <a16:creationId xmlns:a16="http://schemas.microsoft.com/office/drawing/2014/main" id="{0A3E8C28-3E35-4BAC-A6ED-A138D9743E19}"/>
              </a:ext>
            </a:extLst>
          </p:cNvPr>
          <p:cNvSpPr>
            <a:spLocks noGrp="1"/>
          </p:cNvSpPr>
          <p:nvPr>
            <p:ph type="dt" sz="half" idx="10"/>
          </p:nvPr>
        </p:nvSpPr>
        <p:spPr/>
        <p:txBody>
          <a:bodyPr/>
          <a:lstStyle/>
          <a:p>
            <a:fld id="{AE044AD0-A12B-4386-8118-54B81EE64D60}" type="datetime1">
              <a:rPr lang="en-US" smtClean="0"/>
              <a:t>2/9/2019</a:t>
            </a:fld>
            <a:endParaRPr lang="en-US"/>
          </a:p>
        </p:txBody>
      </p:sp>
      <p:sp>
        <p:nvSpPr>
          <p:cNvPr id="13" name="Rectangle 2">
            <a:extLst>
              <a:ext uri="{FF2B5EF4-FFF2-40B4-BE49-F238E27FC236}">
                <a16:creationId xmlns:a16="http://schemas.microsoft.com/office/drawing/2014/main" id="{E66AE6F6-FBBA-476D-8FB3-8C0617293F62}"/>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Dominant Eye</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63496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descr="sight1">
            <a:extLst>
              <a:ext uri="{FF2B5EF4-FFF2-40B4-BE49-F238E27FC236}">
                <a16:creationId xmlns:a16="http://schemas.microsoft.com/office/drawing/2014/main" id="{797DDB42-4BC5-4DE2-A5F7-5C6CFB82BB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879" y="1441938"/>
            <a:ext cx="7600950" cy="48482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2863BDCD-33EE-403F-A0A3-25DD0E49777E}"/>
              </a:ext>
            </a:extLst>
          </p:cNvPr>
          <p:cNvSpPr>
            <a:spLocks noChangeArrowheads="1"/>
          </p:cNvSpPr>
          <p:nvPr/>
        </p:nvSpPr>
        <p:spPr bwMode="auto">
          <a:xfrm>
            <a:off x="1449030" y="2011354"/>
            <a:ext cx="425422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Front Sight (looks like an 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B3A65006-BCC2-49F8-B538-1D7F37183C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0" name="Picture 9">
            <a:extLst>
              <a:ext uri="{FF2B5EF4-FFF2-40B4-BE49-F238E27FC236}">
                <a16:creationId xmlns:a16="http://schemas.microsoft.com/office/drawing/2014/main" id="{AC26AD59-3D16-4D2A-B0D5-1D701E1078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1" name="TextBox 10">
            <a:extLst>
              <a:ext uri="{FF2B5EF4-FFF2-40B4-BE49-F238E27FC236}">
                <a16:creationId xmlns:a16="http://schemas.microsoft.com/office/drawing/2014/main" id="{7AEE5DF5-B5D7-45BA-B8BF-F3BF895C6255}"/>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3" name="Footer Placeholder 2">
            <a:extLst>
              <a:ext uri="{FF2B5EF4-FFF2-40B4-BE49-F238E27FC236}">
                <a16:creationId xmlns:a16="http://schemas.microsoft.com/office/drawing/2014/main" id="{078E73C0-CE69-420E-B166-C66F2500F28B}"/>
              </a:ext>
            </a:extLst>
          </p:cNvPr>
          <p:cNvSpPr>
            <a:spLocks noGrp="1"/>
          </p:cNvSpPr>
          <p:nvPr>
            <p:ph type="ftr" sz="quarter" idx="11"/>
          </p:nvPr>
        </p:nvSpPr>
        <p:spPr/>
        <p:txBody>
          <a:bodyPr/>
          <a:lstStyle/>
          <a:p>
            <a:r>
              <a:rPr lang="en-US" dirty="0"/>
              <a:t>Draft 2  </a:t>
            </a:r>
          </a:p>
        </p:txBody>
      </p:sp>
      <p:sp>
        <p:nvSpPr>
          <p:cNvPr id="4" name="Slide Number Placeholder 3">
            <a:extLst>
              <a:ext uri="{FF2B5EF4-FFF2-40B4-BE49-F238E27FC236}">
                <a16:creationId xmlns:a16="http://schemas.microsoft.com/office/drawing/2014/main" id="{8962A3BB-9EE5-439C-8C1C-D8EDBAB0805E}"/>
              </a:ext>
            </a:extLst>
          </p:cNvPr>
          <p:cNvSpPr>
            <a:spLocks noGrp="1"/>
          </p:cNvSpPr>
          <p:nvPr>
            <p:ph type="sldNum" sz="quarter" idx="12"/>
          </p:nvPr>
        </p:nvSpPr>
        <p:spPr/>
        <p:txBody>
          <a:bodyPr/>
          <a:lstStyle/>
          <a:p>
            <a:fld id="{47A6ACD5-4E24-43A5-AB97-F0C7BC4BC8C0}" type="slidenum">
              <a:rPr lang="en-US" smtClean="0"/>
              <a:t>13</a:t>
            </a:fld>
            <a:endParaRPr lang="en-US"/>
          </a:p>
        </p:txBody>
      </p:sp>
      <p:sp>
        <p:nvSpPr>
          <p:cNvPr id="6" name="Date Placeholder 5">
            <a:extLst>
              <a:ext uri="{FF2B5EF4-FFF2-40B4-BE49-F238E27FC236}">
                <a16:creationId xmlns:a16="http://schemas.microsoft.com/office/drawing/2014/main" id="{46FE4503-B913-4CF9-9BF4-848C5169B361}"/>
              </a:ext>
            </a:extLst>
          </p:cNvPr>
          <p:cNvSpPr>
            <a:spLocks noGrp="1"/>
          </p:cNvSpPr>
          <p:nvPr>
            <p:ph type="dt" sz="half" idx="10"/>
          </p:nvPr>
        </p:nvSpPr>
        <p:spPr/>
        <p:txBody>
          <a:bodyPr/>
          <a:lstStyle/>
          <a:p>
            <a:fld id="{B84DC677-189F-47F4-B9AB-9B38847501A0}" type="datetime1">
              <a:rPr lang="en-US" smtClean="0"/>
              <a:t>2/9/2019</a:t>
            </a:fld>
            <a:endParaRPr lang="en-US"/>
          </a:p>
        </p:txBody>
      </p:sp>
      <p:sp>
        <p:nvSpPr>
          <p:cNvPr id="12" name="Rectangle 2">
            <a:extLst>
              <a:ext uri="{FF2B5EF4-FFF2-40B4-BE49-F238E27FC236}">
                <a16:creationId xmlns:a16="http://schemas.microsoft.com/office/drawing/2014/main" id="{8C393470-6AE9-4F3B-896A-16439182F761}"/>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2284440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sight2">
            <a:extLst>
              <a:ext uri="{FF2B5EF4-FFF2-40B4-BE49-F238E27FC236}">
                <a16:creationId xmlns:a16="http://schemas.microsoft.com/office/drawing/2014/main" id="{8196DBA1-4BA5-4901-87F7-97A650E07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17953"/>
            <a:ext cx="7783816" cy="5308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9539A70C-07C6-435A-A0CF-EB621CA0DB5F}"/>
              </a:ext>
            </a:extLst>
          </p:cNvPr>
          <p:cNvSpPr>
            <a:spLocks noChangeArrowheads="1"/>
          </p:cNvSpPr>
          <p:nvPr/>
        </p:nvSpPr>
        <p:spPr bwMode="auto">
          <a:xfrm>
            <a:off x="1818751" y="1055654"/>
            <a:ext cx="920429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393174C7-DBAB-4895-B471-848ABDDD7F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8" name="Rectangle 2">
            <a:extLst>
              <a:ext uri="{FF2B5EF4-FFF2-40B4-BE49-F238E27FC236}">
                <a16:creationId xmlns:a16="http://schemas.microsoft.com/office/drawing/2014/main" id="{47F95324-6E9D-4FC1-96AD-A786AD65DAE0}"/>
              </a:ext>
            </a:extLst>
          </p:cNvPr>
          <p:cNvSpPr>
            <a:spLocks noChangeArrowheads="1"/>
          </p:cNvSpPr>
          <p:nvPr/>
        </p:nvSpPr>
        <p:spPr bwMode="auto">
          <a:xfrm>
            <a:off x="1711011" y="1983284"/>
            <a:ext cx="425422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Rear Sight (looks like an U)</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AA473B64-6F24-46C7-AAEC-46E61A6842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78948695-F8EB-403C-8399-123C9C383425}"/>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A1E318E1-F15B-4C47-8424-3C0575535BB0}"/>
              </a:ext>
            </a:extLst>
          </p:cNvPr>
          <p:cNvSpPr>
            <a:spLocks noGrp="1"/>
          </p:cNvSpPr>
          <p:nvPr>
            <p:ph type="ftr" sz="quarter" idx="11"/>
          </p:nvPr>
        </p:nvSpPr>
        <p:spPr/>
        <p:txBody>
          <a:bodyPr/>
          <a:lstStyle/>
          <a:p>
            <a:r>
              <a:rPr lang="en-US" dirty="0"/>
              <a:t>Draft 2  </a:t>
            </a:r>
          </a:p>
        </p:txBody>
      </p:sp>
      <p:sp>
        <p:nvSpPr>
          <p:cNvPr id="4" name="Slide Number Placeholder 3">
            <a:extLst>
              <a:ext uri="{FF2B5EF4-FFF2-40B4-BE49-F238E27FC236}">
                <a16:creationId xmlns:a16="http://schemas.microsoft.com/office/drawing/2014/main" id="{27E3F293-6761-478F-9A43-797F8061624A}"/>
              </a:ext>
            </a:extLst>
          </p:cNvPr>
          <p:cNvSpPr>
            <a:spLocks noGrp="1"/>
          </p:cNvSpPr>
          <p:nvPr>
            <p:ph type="sldNum" sz="quarter" idx="12"/>
          </p:nvPr>
        </p:nvSpPr>
        <p:spPr/>
        <p:txBody>
          <a:bodyPr/>
          <a:lstStyle/>
          <a:p>
            <a:fld id="{47A6ACD5-4E24-43A5-AB97-F0C7BC4BC8C0}" type="slidenum">
              <a:rPr lang="en-US" smtClean="0"/>
              <a:t>14</a:t>
            </a:fld>
            <a:endParaRPr lang="en-US"/>
          </a:p>
        </p:txBody>
      </p:sp>
      <p:sp>
        <p:nvSpPr>
          <p:cNvPr id="6" name="Date Placeholder 5">
            <a:extLst>
              <a:ext uri="{FF2B5EF4-FFF2-40B4-BE49-F238E27FC236}">
                <a16:creationId xmlns:a16="http://schemas.microsoft.com/office/drawing/2014/main" id="{8E699E7B-0418-4737-89B4-54E612E07E76}"/>
              </a:ext>
            </a:extLst>
          </p:cNvPr>
          <p:cNvSpPr>
            <a:spLocks noGrp="1"/>
          </p:cNvSpPr>
          <p:nvPr>
            <p:ph type="dt" sz="half" idx="10"/>
          </p:nvPr>
        </p:nvSpPr>
        <p:spPr/>
        <p:txBody>
          <a:bodyPr/>
          <a:lstStyle/>
          <a:p>
            <a:fld id="{A15A580C-57C2-440B-BC19-CE77126D1981}" type="datetime1">
              <a:rPr lang="en-US" smtClean="0"/>
              <a:t>2/9/2019</a:t>
            </a:fld>
            <a:endParaRPr lang="en-US"/>
          </a:p>
        </p:txBody>
      </p:sp>
      <p:sp>
        <p:nvSpPr>
          <p:cNvPr id="13" name="Rectangle 2">
            <a:extLst>
              <a:ext uri="{FF2B5EF4-FFF2-40B4-BE49-F238E27FC236}">
                <a16:creationId xmlns:a16="http://schemas.microsoft.com/office/drawing/2014/main" id="{2453B7A7-25D3-4B0A-8989-629F8DEE28F4}"/>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130398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descr="sight4">
            <a:extLst>
              <a:ext uri="{FF2B5EF4-FFF2-40B4-BE49-F238E27FC236}">
                <a16:creationId xmlns:a16="http://schemas.microsoft.com/office/drawing/2014/main" id="{233B816A-A2E6-4FC9-905F-665989E968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045" y="1383323"/>
            <a:ext cx="7505700" cy="509197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A2C46EF6-1EB3-409C-8645-A28BA51412A9}"/>
              </a:ext>
            </a:extLst>
          </p:cNvPr>
          <p:cNvSpPr>
            <a:spLocks noChangeArrowheads="1"/>
          </p:cNvSpPr>
          <p:nvPr/>
        </p:nvSpPr>
        <p:spPr bwMode="auto">
          <a:xfrm>
            <a:off x="762977" y="1927818"/>
            <a:ext cx="75057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Front and Rear Sight aligned properly (looks like a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A5BC0672-E62B-469D-9E1B-69DE972986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9" name="Picture 8">
            <a:extLst>
              <a:ext uri="{FF2B5EF4-FFF2-40B4-BE49-F238E27FC236}">
                <a16:creationId xmlns:a16="http://schemas.microsoft.com/office/drawing/2014/main" id="{0A23E011-115C-45B8-B142-428AB8B806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0" name="TextBox 9">
            <a:extLst>
              <a:ext uri="{FF2B5EF4-FFF2-40B4-BE49-F238E27FC236}">
                <a16:creationId xmlns:a16="http://schemas.microsoft.com/office/drawing/2014/main" id="{4D2771CA-5E01-4245-8D19-B28A113BE3A3}"/>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3" name="Footer Placeholder 2">
            <a:extLst>
              <a:ext uri="{FF2B5EF4-FFF2-40B4-BE49-F238E27FC236}">
                <a16:creationId xmlns:a16="http://schemas.microsoft.com/office/drawing/2014/main" id="{F5BEB4A9-C6D7-4731-8F47-C56591DC54BD}"/>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BA91F88E-D2A7-4F64-9E2F-505582419F39}"/>
              </a:ext>
            </a:extLst>
          </p:cNvPr>
          <p:cNvSpPr>
            <a:spLocks noGrp="1"/>
          </p:cNvSpPr>
          <p:nvPr>
            <p:ph type="sldNum" sz="quarter" idx="12"/>
          </p:nvPr>
        </p:nvSpPr>
        <p:spPr/>
        <p:txBody>
          <a:bodyPr/>
          <a:lstStyle/>
          <a:p>
            <a:fld id="{47A6ACD5-4E24-43A5-AB97-F0C7BC4BC8C0}" type="slidenum">
              <a:rPr lang="en-US" smtClean="0"/>
              <a:t>15</a:t>
            </a:fld>
            <a:endParaRPr lang="en-US"/>
          </a:p>
        </p:txBody>
      </p:sp>
      <p:sp>
        <p:nvSpPr>
          <p:cNvPr id="6" name="Date Placeholder 5">
            <a:extLst>
              <a:ext uri="{FF2B5EF4-FFF2-40B4-BE49-F238E27FC236}">
                <a16:creationId xmlns:a16="http://schemas.microsoft.com/office/drawing/2014/main" id="{F5EF23F4-4AF2-48EB-A26D-89D99BCA4046}"/>
              </a:ext>
            </a:extLst>
          </p:cNvPr>
          <p:cNvSpPr>
            <a:spLocks noGrp="1"/>
          </p:cNvSpPr>
          <p:nvPr>
            <p:ph type="dt" sz="half" idx="10"/>
          </p:nvPr>
        </p:nvSpPr>
        <p:spPr/>
        <p:txBody>
          <a:bodyPr/>
          <a:lstStyle/>
          <a:p>
            <a:fld id="{F44EAD42-B858-4DEA-AA76-3EA4020EB8B1}" type="datetime1">
              <a:rPr lang="en-US" smtClean="0"/>
              <a:t>2/9/2019</a:t>
            </a:fld>
            <a:endParaRPr lang="en-US"/>
          </a:p>
        </p:txBody>
      </p:sp>
      <p:sp>
        <p:nvSpPr>
          <p:cNvPr id="11" name="Rectangle 2">
            <a:extLst>
              <a:ext uri="{FF2B5EF4-FFF2-40B4-BE49-F238E27FC236}">
                <a16:creationId xmlns:a16="http://schemas.microsoft.com/office/drawing/2014/main" id="{9D5C386B-9B36-4BE5-A409-974558B8FF77}"/>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261057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descr="sight3">
            <a:extLst>
              <a:ext uri="{FF2B5EF4-FFF2-40B4-BE49-F238E27FC236}">
                <a16:creationId xmlns:a16="http://schemas.microsoft.com/office/drawing/2014/main" id="{F2AA79EB-C508-4790-9E78-4D16FABF8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500" y="1531534"/>
            <a:ext cx="7562850" cy="504929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8BC8B416-2B80-4B94-AF88-C0C4E0DDD5FB}"/>
              </a:ext>
            </a:extLst>
          </p:cNvPr>
          <p:cNvSpPr>
            <a:spLocks noChangeArrowheads="1"/>
          </p:cNvSpPr>
          <p:nvPr/>
        </p:nvSpPr>
        <p:spPr bwMode="auto">
          <a:xfrm>
            <a:off x="2005880" y="1942258"/>
            <a:ext cx="260620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Target bulls eye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42CEE279-82EF-473E-A9D7-C5E026D7548F}"/>
              </a:ext>
            </a:extLst>
          </p:cNvPr>
          <p:cNvSpPr>
            <a:spLocks noChangeArrowheads="1"/>
          </p:cNvSpPr>
          <p:nvPr/>
        </p:nvSpPr>
        <p:spPr bwMode="auto">
          <a:xfrm>
            <a:off x="0" y="5762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63816B7D-416A-4297-9183-CA2871139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9" name="Picture 8">
            <a:extLst>
              <a:ext uri="{FF2B5EF4-FFF2-40B4-BE49-F238E27FC236}">
                <a16:creationId xmlns:a16="http://schemas.microsoft.com/office/drawing/2014/main" id="{6BCE7DCA-0B37-45B3-8A45-4CD82D1D75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0" name="TextBox 9">
            <a:extLst>
              <a:ext uri="{FF2B5EF4-FFF2-40B4-BE49-F238E27FC236}">
                <a16:creationId xmlns:a16="http://schemas.microsoft.com/office/drawing/2014/main" id="{4599EB06-11B6-4FDE-8549-18892D804984}"/>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4" name="Footer Placeholder 3">
            <a:extLst>
              <a:ext uri="{FF2B5EF4-FFF2-40B4-BE49-F238E27FC236}">
                <a16:creationId xmlns:a16="http://schemas.microsoft.com/office/drawing/2014/main" id="{7E827C85-B15B-40AD-B67F-75A986F5DA22}"/>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3E793A53-D698-4DE3-B1CE-18AD36EC2269}"/>
              </a:ext>
            </a:extLst>
          </p:cNvPr>
          <p:cNvSpPr>
            <a:spLocks noGrp="1"/>
          </p:cNvSpPr>
          <p:nvPr>
            <p:ph type="sldNum" sz="quarter" idx="12"/>
          </p:nvPr>
        </p:nvSpPr>
        <p:spPr/>
        <p:txBody>
          <a:bodyPr/>
          <a:lstStyle/>
          <a:p>
            <a:fld id="{47A6ACD5-4E24-43A5-AB97-F0C7BC4BC8C0}" type="slidenum">
              <a:rPr lang="en-US" smtClean="0"/>
              <a:t>16</a:t>
            </a:fld>
            <a:endParaRPr lang="en-US"/>
          </a:p>
        </p:txBody>
      </p:sp>
      <p:sp>
        <p:nvSpPr>
          <p:cNvPr id="7" name="Date Placeholder 6">
            <a:extLst>
              <a:ext uri="{FF2B5EF4-FFF2-40B4-BE49-F238E27FC236}">
                <a16:creationId xmlns:a16="http://schemas.microsoft.com/office/drawing/2014/main" id="{AE94A8F9-C320-414E-B7D8-6CA6B78178C7}"/>
              </a:ext>
            </a:extLst>
          </p:cNvPr>
          <p:cNvSpPr>
            <a:spLocks noGrp="1"/>
          </p:cNvSpPr>
          <p:nvPr>
            <p:ph type="dt" sz="half" idx="10"/>
          </p:nvPr>
        </p:nvSpPr>
        <p:spPr/>
        <p:txBody>
          <a:bodyPr/>
          <a:lstStyle/>
          <a:p>
            <a:fld id="{3C0BFEF1-CB50-4C8E-A5B1-A152AEB14B51}" type="datetime1">
              <a:rPr lang="en-US" smtClean="0"/>
              <a:t>2/9/2019</a:t>
            </a:fld>
            <a:endParaRPr lang="en-US"/>
          </a:p>
        </p:txBody>
      </p:sp>
      <p:sp>
        <p:nvSpPr>
          <p:cNvPr id="11" name="Rectangle 2">
            <a:extLst>
              <a:ext uri="{FF2B5EF4-FFF2-40B4-BE49-F238E27FC236}">
                <a16:creationId xmlns:a16="http://schemas.microsoft.com/office/drawing/2014/main" id="{CD656B83-C811-4D40-8B2C-DE78333221F4}"/>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3584114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sight5">
            <a:extLst>
              <a:ext uri="{FF2B5EF4-FFF2-40B4-BE49-F238E27FC236}">
                <a16:creationId xmlns:a16="http://schemas.microsoft.com/office/drawing/2014/main" id="{5B7C7F28-1411-48C8-8FFC-66346DB155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021" y="1505275"/>
            <a:ext cx="7124700" cy="50387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B2C53A26-94A6-404A-9177-F03C198D72BC}"/>
              </a:ext>
            </a:extLst>
          </p:cNvPr>
          <p:cNvSpPr>
            <a:spLocks noChangeArrowheads="1"/>
          </p:cNvSpPr>
          <p:nvPr/>
        </p:nvSpPr>
        <p:spPr bwMode="auto">
          <a:xfrm>
            <a:off x="2046514" y="1911057"/>
            <a:ext cx="809897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Front site, rear site and target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2676344E-DD1A-4998-8DAC-9DEDBC0399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1" name="Picture 10">
            <a:extLst>
              <a:ext uri="{FF2B5EF4-FFF2-40B4-BE49-F238E27FC236}">
                <a16:creationId xmlns:a16="http://schemas.microsoft.com/office/drawing/2014/main" id="{461CFDEF-F72C-4C28-8D42-C32D5E86BA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D5134F5C-D383-4E63-A3FE-AB3912C4BC6E}"/>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3" name="Footer Placeholder 2">
            <a:extLst>
              <a:ext uri="{FF2B5EF4-FFF2-40B4-BE49-F238E27FC236}">
                <a16:creationId xmlns:a16="http://schemas.microsoft.com/office/drawing/2014/main" id="{0D803C1D-FCC8-45BF-8BB8-5FBA146858C7}"/>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DCB69645-1D3E-40B4-BBDE-AACA7C30B674}"/>
              </a:ext>
            </a:extLst>
          </p:cNvPr>
          <p:cNvSpPr>
            <a:spLocks noGrp="1"/>
          </p:cNvSpPr>
          <p:nvPr>
            <p:ph type="sldNum" sz="quarter" idx="12"/>
          </p:nvPr>
        </p:nvSpPr>
        <p:spPr/>
        <p:txBody>
          <a:bodyPr/>
          <a:lstStyle/>
          <a:p>
            <a:fld id="{47A6ACD5-4E24-43A5-AB97-F0C7BC4BC8C0}" type="slidenum">
              <a:rPr lang="en-US" smtClean="0"/>
              <a:t>17</a:t>
            </a:fld>
            <a:endParaRPr lang="en-US"/>
          </a:p>
        </p:txBody>
      </p:sp>
      <p:sp>
        <p:nvSpPr>
          <p:cNvPr id="6" name="Date Placeholder 5">
            <a:extLst>
              <a:ext uri="{FF2B5EF4-FFF2-40B4-BE49-F238E27FC236}">
                <a16:creationId xmlns:a16="http://schemas.microsoft.com/office/drawing/2014/main" id="{20F95459-420D-4C55-911D-6CC59C251701}"/>
              </a:ext>
            </a:extLst>
          </p:cNvPr>
          <p:cNvSpPr>
            <a:spLocks noGrp="1"/>
          </p:cNvSpPr>
          <p:nvPr>
            <p:ph type="dt" sz="half" idx="10"/>
          </p:nvPr>
        </p:nvSpPr>
        <p:spPr/>
        <p:txBody>
          <a:bodyPr/>
          <a:lstStyle/>
          <a:p>
            <a:fld id="{1C89D757-EDD6-45CB-8E3E-31A3367BAB6F}" type="datetime1">
              <a:rPr lang="en-US" smtClean="0"/>
              <a:t>2/9/2019</a:t>
            </a:fld>
            <a:endParaRPr lang="en-US"/>
          </a:p>
        </p:txBody>
      </p:sp>
      <p:sp>
        <p:nvSpPr>
          <p:cNvPr id="10" name="Rectangle 2">
            <a:extLst>
              <a:ext uri="{FF2B5EF4-FFF2-40B4-BE49-F238E27FC236}">
                <a16:creationId xmlns:a16="http://schemas.microsoft.com/office/drawing/2014/main" id="{5403D98A-2063-410F-AC93-C4DB60AB5469}"/>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1959603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D6F885B-D389-42E5-A90F-234DE5888572}"/>
              </a:ext>
            </a:extLst>
          </p:cNvPr>
          <p:cNvSpPr>
            <a:spLocks noChangeArrowheads="1"/>
          </p:cNvSpPr>
          <p:nvPr/>
        </p:nvSpPr>
        <p:spPr bwMode="auto">
          <a:xfrm>
            <a:off x="1999622" y="14268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a:extLst>
              <a:ext uri="{FF2B5EF4-FFF2-40B4-BE49-F238E27FC236}">
                <a16:creationId xmlns:a16="http://schemas.microsoft.com/office/drawing/2014/main" id="{269D6751-F3F7-44AE-8650-1A9A22F4F9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825" y="1884066"/>
            <a:ext cx="8905875" cy="45910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624AC966-2A6A-4E33-8080-790156DE79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7" name="Picture 6">
            <a:extLst>
              <a:ext uri="{FF2B5EF4-FFF2-40B4-BE49-F238E27FC236}">
                <a16:creationId xmlns:a16="http://schemas.microsoft.com/office/drawing/2014/main" id="{E6C8362E-B308-402A-96F6-5CEFC28D0C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8" name="TextBox 7">
            <a:extLst>
              <a:ext uri="{FF2B5EF4-FFF2-40B4-BE49-F238E27FC236}">
                <a16:creationId xmlns:a16="http://schemas.microsoft.com/office/drawing/2014/main" id="{8D106B53-9DD0-4F74-9BFC-249922C58F26}"/>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3" name="Footer Placeholder 2">
            <a:extLst>
              <a:ext uri="{FF2B5EF4-FFF2-40B4-BE49-F238E27FC236}">
                <a16:creationId xmlns:a16="http://schemas.microsoft.com/office/drawing/2014/main" id="{ACD46989-3D5E-4198-ABEB-7EB51F640AA3}"/>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886FD4BC-68F0-43AC-976B-B6080FA0B7D5}"/>
              </a:ext>
            </a:extLst>
          </p:cNvPr>
          <p:cNvSpPr>
            <a:spLocks noGrp="1"/>
          </p:cNvSpPr>
          <p:nvPr>
            <p:ph type="sldNum" sz="quarter" idx="12"/>
          </p:nvPr>
        </p:nvSpPr>
        <p:spPr/>
        <p:txBody>
          <a:bodyPr/>
          <a:lstStyle/>
          <a:p>
            <a:fld id="{47A6ACD5-4E24-43A5-AB97-F0C7BC4BC8C0}" type="slidenum">
              <a:rPr lang="en-US" smtClean="0"/>
              <a:t>18</a:t>
            </a:fld>
            <a:endParaRPr lang="en-US"/>
          </a:p>
        </p:txBody>
      </p:sp>
      <p:sp>
        <p:nvSpPr>
          <p:cNvPr id="6" name="Date Placeholder 5">
            <a:extLst>
              <a:ext uri="{FF2B5EF4-FFF2-40B4-BE49-F238E27FC236}">
                <a16:creationId xmlns:a16="http://schemas.microsoft.com/office/drawing/2014/main" id="{52867A31-632F-4AE7-B334-D7011CED6062}"/>
              </a:ext>
            </a:extLst>
          </p:cNvPr>
          <p:cNvSpPr>
            <a:spLocks noGrp="1"/>
          </p:cNvSpPr>
          <p:nvPr>
            <p:ph type="dt" sz="half" idx="10"/>
          </p:nvPr>
        </p:nvSpPr>
        <p:spPr/>
        <p:txBody>
          <a:bodyPr/>
          <a:lstStyle/>
          <a:p>
            <a:fld id="{4429EC94-EA5E-4F42-BCE3-83EB825466EF}" type="datetime1">
              <a:rPr lang="en-US" smtClean="0"/>
              <a:t>2/9/2019</a:t>
            </a:fld>
            <a:endParaRPr lang="en-US"/>
          </a:p>
        </p:txBody>
      </p:sp>
      <p:sp>
        <p:nvSpPr>
          <p:cNvPr id="10" name="Rectangle 2">
            <a:extLst>
              <a:ext uri="{FF2B5EF4-FFF2-40B4-BE49-F238E27FC236}">
                <a16:creationId xmlns:a16="http://schemas.microsoft.com/office/drawing/2014/main" id="{5AE3141D-4960-435A-BC9D-9BC013ED66C2}"/>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45283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9100902-3A10-4009-938D-C560FE78696F}"/>
              </a:ext>
            </a:extLst>
          </p:cNvPr>
          <p:cNvGraphicFramePr>
            <a:graphicFrameLocks noGrp="1"/>
          </p:cNvGraphicFramePr>
          <p:nvPr>
            <p:extLst>
              <p:ext uri="{D42A27DB-BD31-4B8C-83A1-F6EECF244321}">
                <p14:modId xmlns:p14="http://schemas.microsoft.com/office/powerpoint/2010/main" val="295536859"/>
              </p:ext>
            </p:extLst>
          </p:nvPr>
        </p:nvGraphicFramePr>
        <p:xfrm>
          <a:off x="2024621" y="2467205"/>
          <a:ext cx="8652510" cy="731520"/>
        </p:xfrm>
        <a:graphic>
          <a:graphicData uri="http://schemas.openxmlformats.org/drawingml/2006/table">
            <a:tbl>
              <a:tblPr firstRow="1" firstCol="1" bandRow="1">
                <a:tableStyleId>{5C22544A-7EE6-4342-B048-85BDC9FD1C3A}</a:tableStyleId>
              </a:tblPr>
              <a:tblGrid>
                <a:gridCol w="2884170">
                  <a:extLst>
                    <a:ext uri="{9D8B030D-6E8A-4147-A177-3AD203B41FA5}">
                      <a16:colId xmlns:a16="http://schemas.microsoft.com/office/drawing/2014/main" val="242851689"/>
                    </a:ext>
                  </a:extLst>
                </a:gridCol>
                <a:gridCol w="2884170">
                  <a:extLst>
                    <a:ext uri="{9D8B030D-6E8A-4147-A177-3AD203B41FA5}">
                      <a16:colId xmlns:a16="http://schemas.microsoft.com/office/drawing/2014/main" val="468425305"/>
                    </a:ext>
                  </a:extLst>
                </a:gridCol>
                <a:gridCol w="2884170">
                  <a:extLst>
                    <a:ext uri="{9D8B030D-6E8A-4147-A177-3AD203B41FA5}">
                      <a16:colId xmlns:a16="http://schemas.microsoft.com/office/drawing/2014/main" val="2588021043"/>
                    </a:ext>
                  </a:extLst>
                </a:gridCol>
              </a:tblGrid>
              <a:tr h="0">
                <a:tc>
                  <a:txBody>
                    <a:bodyPr/>
                    <a:lstStyle/>
                    <a:p>
                      <a:pPr marL="0" marR="0" algn="ctr">
                        <a:spcBef>
                          <a:spcPts val="0"/>
                        </a:spcBef>
                        <a:spcAft>
                          <a:spcPts val="0"/>
                        </a:spcAft>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74463982"/>
                  </a:ext>
                </a:extLst>
              </a:tr>
              <a:tr h="0">
                <a:tc>
                  <a:txBody>
                    <a:bodyPr/>
                    <a:lstStyle/>
                    <a:p>
                      <a:pPr marL="0" marR="0" algn="ctr">
                        <a:spcBef>
                          <a:spcPts val="0"/>
                        </a:spcBef>
                        <a:spcAft>
                          <a:spcPts val="0"/>
                        </a:spcAft>
                      </a:pPr>
                      <a:r>
                        <a:rPr lang="en-US" sz="2400" dirty="0">
                          <a:solidFill>
                            <a:schemeClr val="tx1"/>
                          </a:solidFill>
                          <a:effectLst/>
                        </a:rPr>
                        <a:t>Font Sight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lgn="ctr">
                        <a:spcBef>
                          <a:spcPts val="0"/>
                        </a:spcBef>
                        <a:spcAft>
                          <a:spcPts val="0"/>
                        </a:spcAft>
                      </a:pPr>
                      <a:r>
                        <a:rPr lang="en-US" sz="2400" dirty="0">
                          <a:effectLst/>
                        </a:rPr>
                        <a:t>Rear Sight</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lgn="ctr">
                        <a:spcBef>
                          <a:spcPts val="0"/>
                        </a:spcBef>
                        <a:spcAft>
                          <a:spcPts val="0"/>
                        </a:spcAft>
                      </a:pPr>
                      <a:r>
                        <a:rPr lang="en-US" sz="2400" dirty="0">
                          <a:effectLst/>
                        </a:rPr>
                        <a:t>Sight Alignment</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823856904"/>
                  </a:ext>
                </a:extLst>
              </a:tr>
            </a:tbl>
          </a:graphicData>
        </a:graphic>
      </p:graphicFrame>
      <p:sp>
        <p:nvSpPr>
          <p:cNvPr id="3" name="Rectangle 4">
            <a:extLst>
              <a:ext uri="{FF2B5EF4-FFF2-40B4-BE49-F238E27FC236}">
                <a16:creationId xmlns:a16="http://schemas.microsoft.com/office/drawing/2014/main" id="{54B5993B-E134-423F-A82B-194362AD18FB}"/>
              </a:ext>
            </a:extLst>
          </p:cNvPr>
          <p:cNvSpPr>
            <a:spLocks noChangeArrowheads="1"/>
          </p:cNvSpPr>
          <p:nvPr/>
        </p:nvSpPr>
        <p:spPr bwMode="auto">
          <a:xfrm>
            <a:off x="2456831" y="2044333"/>
            <a:ext cx="908215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Practice sighting can be done with the hands and fingers.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B3B87ECB-97DB-415F-AC66-01AE604486D5}"/>
              </a:ext>
            </a:extLst>
          </p:cNvPr>
          <p:cNvSpPr>
            <a:spLocks noChangeArrowheads="1"/>
          </p:cNvSpPr>
          <p:nvPr/>
        </p:nvSpPr>
        <p:spPr bwMode="auto">
          <a:xfrm>
            <a:off x="2342819" y="276619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9E5E1E1E-5010-4B4E-9686-0186604734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1" name="Picture 10">
            <a:extLst>
              <a:ext uri="{FF2B5EF4-FFF2-40B4-BE49-F238E27FC236}">
                <a16:creationId xmlns:a16="http://schemas.microsoft.com/office/drawing/2014/main" id="{CE915BDE-1ABF-4FAB-BF91-198D614AEB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49BB750D-0C15-4D7C-8E32-B3B270082D2C}"/>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5" name="Footer Placeholder 4">
            <a:extLst>
              <a:ext uri="{FF2B5EF4-FFF2-40B4-BE49-F238E27FC236}">
                <a16:creationId xmlns:a16="http://schemas.microsoft.com/office/drawing/2014/main" id="{D1110F2E-876F-4186-9D89-ED2BFA2964C5}"/>
              </a:ext>
            </a:extLst>
          </p:cNvPr>
          <p:cNvSpPr>
            <a:spLocks noGrp="1"/>
          </p:cNvSpPr>
          <p:nvPr>
            <p:ph type="ftr" sz="quarter" idx="11"/>
          </p:nvPr>
        </p:nvSpPr>
        <p:spPr/>
        <p:txBody>
          <a:bodyPr/>
          <a:lstStyle/>
          <a:p>
            <a:r>
              <a:rPr lang="en-US" dirty="0"/>
              <a:t>Draft 2  </a:t>
            </a:r>
          </a:p>
        </p:txBody>
      </p:sp>
      <p:sp>
        <p:nvSpPr>
          <p:cNvPr id="6" name="Slide Number Placeholder 5">
            <a:extLst>
              <a:ext uri="{FF2B5EF4-FFF2-40B4-BE49-F238E27FC236}">
                <a16:creationId xmlns:a16="http://schemas.microsoft.com/office/drawing/2014/main" id="{97A24D02-03F7-41FF-9263-7F77D0A3628C}"/>
              </a:ext>
            </a:extLst>
          </p:cNvPr>
          <p:cNvSpPr>
            <a:spLocks noGrp="1"/>
          </p:cNvSpPr>
          <p:nvPr>
            <p:ph type="sldNum" sz="quarter" idx="12"/>
          </p:nvPr>
        </p:nvSpPr>
        <p:spPr/>
        <p:txBody>
          <a:bodyPr/>
          <a:lstStyle/>
          <a:p>
            <a:fld id="{47A6ACD5-4E24-43A5-AB97-F0C7BC4BC8C0}" type="slidenum">
              <a:rPr lang="en-US" smtClean="0"/>
              <a:t>19</a:t>
            </a:fld>
            <a:endParaRPr lang="en-US"/>
          </a:p>
        </p:txBody>
      </p:sp>
      <p:sp>
        <p:nvSpPr>
          <p:cNvPr id="7" name="Date Placeholder 6">
            <a:extLst>
              <a:ext uri="{FF2B5EF4-FFF2-40B4-BE49-F238E27FC236}">
                <a16:creationId xmlns:a16="http://schemas.microsoft.com/office/drawing/2014/main" id="{4046800D-83D7-4741-8131-820CD11A1C62}"/>
              </a:ext>
            </a:extLst>
          </p:cNvPr>
          <p:cNvSpPr>
            <a:spLocks noGrp="1"/>
          </p:cNvSpPr>
          <p:nvPr>
            <p:ph type="dt" sz="half" idx="10"/>
          </p:nvPr>
        </p:nvSpPr>
        <p:spPr/>
        <p:txBody>
          <a:bodyPr/>
          <a:lstStyle/>
          <a:p>
            <a:fld id="{A4573CD5-6715-405B-A908-EA8AC9B25BD9}" type="datetime1">
              <a:rPr lang="en-US" smtClean="0"/>
              <a:t>2/9/2019</a:t>
            </a:fld>
            <a:endParaRPr lang="en-US"/>
          </a:p>
        </p:txBody>
      </p:sp>
      <p:sp>
        <p:nvSpPr>
          <p:cNvPr id="14" name="Rectangle 2">
            <a:extLst>
              <a:ext uri="{FF2B5EF4-FFF2-40B4-BE49-F238E27FC236}">
                <a16:creationId xmlns:a16="http://schemas.microsoft.com/office/drawing/2014/main" id="{FCEBDA3F-196C-450B-B71B-42E63D42D8FF}"/>
              </a:ext>
            </a:extLst>
          </p:cNvPr>
          <p:cNvSpPr>
            <a:spLocks noChangeArrowheads="1"/>
          </p:cNvSpPr>
          <p:nvPr/>
        </p:nvSpPr>
        <p:spPr bwMode="auto">
          <a:xfrm>
            <a:off x="2948551" y="1117525"/>
            <a:ext cx="61596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Sight Alignment</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pic>
        <p:nvPicPr>
          <p:cNvPr id="13" name="Picture 12">
            <a:extLst>
              <a:ext uri="{FF2B5EF4-FFF2-40B4-BE49-F238E27FC236}">
                <a16:creationId xmlns:a16="http://schemas.microsoft.com/office/drawing/2014/main" id="{1E828A5D-F85F-4E65-B995-3FC7D00C6871}"/>
              </a:ext>
            </a:extLst>
          </p:cNvPr>
          <p:cNvPicPr>
            <a:picLocks noChangeAspect="1"/>
          </p:cNvPicPr>
          <p:nvPr/>
        </p:nvPicPr>
        <p:blipFill>
          <a:blip r:embed="rId4"/>
          <a:stretch>
            <a:fillRect/>
          </a:stretch>
        </p:blipFill>
        <p:spPr>
          <a:xfrm>
            <a:off x="2774212" y="3429000"/>
            <a:ext cx="1614375" cy="2301000"/>
          </a:xfrm>
          <a:prstGeom prst="rect">
            <a:avLst/>
          </a:prstGeom>
        </p:spPr>
      </p:pic>
      <p:pic>
        <p:nvPicPr>
          <p:cNvPr id="15" name="Picture 14">
            <a:extLst>
              <a:ext uri="{FF2B5EF4-FFF2-40B4-BE49-F238E27FC236}">
                <a16:creationId xmlns:a16="http://schemas.microsoft.com/office/drawing/2014/main" id="{B3670B8B-B4F7-4C7A-BDB4-5BD81245BB0F}"/>
              </a:ext>
            </a:extLst>
          </p:cNvPr>
          <p:cNvPicPr>
            <a:picLocks noChangeAspect="1"/>
          </p:cNvPicPr>
          <p:nvPr/>
        </p:nvPicPr>
        <p:blipFill>
          <a:blip r:embed="rId5"/>
          <a:stretch>
            <a:fillRect/>
          </a:stretch>
        </p:blipFill>
        <p:spPr>
          <a:xfrm>
            <a:off x="8452481" y="3536321"/>
            <a:ext cx="1614375" cy="2301000"/>
          </a:xfrm>
          <a:prstGeom prst="rect">
            <a:avLst/>
          </a:prstGeom>
        </p:spPr>
      </p:pic>
      <p:pic>
        <p:nvPicPr>
          <p:cNvPr id="16" name="Picture 15">
            <a:extLst>
              <a:ext uri="{FF2B5EF4-FFF2-40B4-BE49-F238E27FC236}">
                <a16:creationId xmlns:a16="http://schemas.microsoft.com/office/drawing/2014/main" id="{CAF332B0-812E-4277-B0BF-39C44A6764E1}"/>
              </a:ext>
            </a:extLst>
          </p:cNvPr>
          <p:cNvPicPr>
            <a:picLocks noChangeAspect="1"/>
          </p:cNvPicPr>
          <p:nvPr/>
        </p:nvPicPr>
        <p:blipFill>
          <a:blip r:embed="rId6"/>
          <a:stretch>
            <a:fillRect/>
          </a:stretch>
        </p:blipFill>
        <p:spPr>
          <a:xfrm>
            <a:off x="5543688" y="3364905"/>
            <a:ext cx="1614375" cy="2379000"/>
          </a:xfrm>
          <a:prstGeom prst="rect">
            <a:avLst/>
          </a:prstGeom>
        </p:spPr>
      </p:pic>
    </p:spTree>
    <p:extLst>
      <p:ext uri="{BB962C8B-B14F-4D97-AF65-F5344CB8AC3E}">
        <p14:creationId xmlns:p14="http://schemas.microsoft.com/office/powerpoint/2010/main" val="38109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5229376-DE26-440F-A35A-E14573B9E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411"/>
            <a:ext cx="12192000" cy="1204661"/>
          </a:xfrm>
          <a:prstGeom prst="rect">
            <a:avLst/>
          </a:prstGeom>
        </p:spPr>
      </p:pic>
      <p:sp>
        <p:nvSpPr>
          <p:cNvPr id="4" name="Rectangle 3">
            <a:extLst>
              <a:ext uri="{FF2B5EF4-FFF2-40B4-BE49-F238E27FC236}">
                <a16:creationId xmlns:a16="http://schemas.microsoft.com/office/drawing/2014/main" id="{F361CDE5-D264-4732-96B0-F6F4CB169FDF}"/>
              </a:ext>
            </a:extLst>
          </p:cNvPr>
          <p:cNvSpPr/>
          <p:nvPr/>
        </p:nvSpPr>
        <p:spPr>
          <a:xfrm>
            <a:off x="1816100" y="2270761"/>
            <a:ext cx="9994900" cy="3142720"/>
          </a:xfrm>
          <a:prstGeom prst="rect">
            <a:avLst/>
          </a:prstGeom>
        </p:spPr>
        <p:txBody>
          <a:bodyPr wrap="square">
            <a:spAutoFit/>
          </a:bodyPr>
          <a:lstStyle/>
          <a:p>
            <a:pPr>
              <a:lnSpc>
                <a:spcPts val="1000"/>
              </a:lnSpc>
            </a:pPr>
            <a:endParaRPr lang="en-US" altLang="zh-CN" sz="1600" b="1" dirty="0"/>
          </a:p>
          <a:p>
            <a:pPr marL="457200" indent="-457200">
              <a:lnSpc>
                <a:spcPts val="2900"/>
              </a:lnSpc>
              <a:buFont typeface="+mj-lt"/>
              <a:buAutoNum type="arabicPeriod"/>
              <a:tabLst>
                <a:tab pos="203200" algn="l"/>
              </a:tabLst>
            </a:pPr>
            <a:r>
              <a:rPr lang="en-US" altLang="zh-CN" sz="2000" b="1" dirty="0">
                <a:solidFill>
                  <a:srgbClr val="808285"/>
                </a:solidFill>
                <a:cs typeface="Gill Sans Ultra Bold" pitchFamily="18" charset="0"/>
              </a:rPr>
              <a:t>All</a:t>
            </a:r>
            <a:r>
              <a:rPr lang="en-US" altLang="zh-CN" sz="2000" b="1" dirty="0">
                <a:cs typeface="Times New Roman" pitchFamily="18" charset="0"/>
              </a:rPr>
              <a:t> </a:t>
            </a:r>
            <a:r>
              <a:rPr lang="en-US" altLang="zh-CN" sz="2000" b="1" dirty="0">
                <a:solidFill>
                  <a:srgbClr val="808285"/>
                </a:solidFill>
                <a:cs typeface="Gill Sans Ultra Bold" pitchFamily="18" charset="0"/>
              </a:rPr>
              <a:t>commands</a:t>
            </a:r>
            <a:r>
              <a:rPr lang="en-US" altLang="zh-CN" sz="2000" b="1" dirty="0">
                <a:cs typeface="Times New Roman" pitchFamily="18" charset="0"/>
              </a:rPr>
              <a:t> </a:t>
            </a:r>
            <a:r>
              <a:rPr lang="en-US" altLang="zh-CN" sz="2000" b="1" dirty="0">
                <a:solidFill>
                  <a:srgbClr val="808285"/>
                </a:solidFill>
                <a:cs typeface="Gill Sans Ultra Bold" pitchFamily="18" charset="0"/>
              </a:rPr>
              <a:t>issued</a:t>
            </a:r>
            <a:r>
              <a:rPr lang="en-US" altLang="zh-CN" sz="2000" b="1" dirty="0">
                <a:cs typeface="Times New Roman" pitchFamily="18" charset="0"/>
              </a:rPr>
              <a:t> </a:t>
            </a:r>
            <a:r>
              <a:rPr lang="en-US" altLang="zh-CN" sz="2000" b="1" dirty="0">
                <a:solidFill>
                  <a:srgbClr val="808285"/>
                </a:solidFill>
                <a:cs typeface="Gill Sans Ultra Bold" pitchFamily="18" charset="0"/>
              </a:rPr>
              <a:t>by</a:t>
            </a:r>
            <a:r>
              <a:rPr lang="en-US" altLang="zh-CN" sz="2000" b="1" dirty="0">
                <a:cs typeface="Times New Roman" pitchFamily="18" charset="0"/>
              </a:rPr>
              <a:t> </a:t>
            </a:r>
            <a:r>
              <a:rPr lang="en-US" altLang="zh-CN" sz="2000" b="1" dirty="0">
                <a:solidFill>
                  <a:srgbClr val="808285"/>
                </a:solidFill>
                <a:cs typeface="Gill Sans Ultra Bold" pitchFamily="18" charset="0"/>
              </a:rPr>
              <a:t>the</a:t>
            </a:r>
            <a:r>
              <a:rPr lang="en-US" altLang="zh-CN" sz="2000" b="1" dirty="0">
                <a:cs typeface="Times New Roman" pitchFamily="18" charset="0"/>
              </a:rPr>
              <a:t> </a:t>
            </a:r>
            <a:r>
              <a:rPr lang="en-US" altLang="zh-CN" sz="2000" b="1" dirty="0">
                <a:solidFill>
                  <a:srgbClr val="808285"/>
                </a:solidFill>
                <a:cs typeface="Gill Sans Ultra Bold" pitchFamily="18" charset="0"/>
              </a:rPr>
              <a:t>range</a:t>
            </a:r>
            <a:r>
              <a:rPr lang="en-US" altLang="zh-CN" sz="2000" b="1" dirty="0">
                <a:cs typeface="Times New Roman" pitchFamily="18" charset="0"/>
              </a:rPr>
              <a:t> </a:t>
            </a:r>
            <a:r>
              <a:rPr lang="en-US" altLang="zh-CN" sz="2000" b="1" dirty="0">
                <a:solidFill>
                  <a:srgbClr val="808285"/>
                </a:solidFill>
                <a:cs typeface="Gill Sans Ultra Bold" pitchFamily="18" charset="0"/>
              </a:rPr>
              <a:t>master</a:t>
            </a:r>
            <a:r>
              <a:rPr lang="en-US" altLang="zh-CN" sz="2000" b="1" dirty="0">
                <a:cs typeface="Times New Roman" pitchFamily="18" charset="0"/>
              </a:rPr>
              <a:t> </a:t>
            </a:r>
            <a:r>
              <a:rPr lang="en-US" altLang="zh-CN" sz="2000" b="1" dirty="0">
                <a:solidFill>
                  <a:srgbClr val="808285"/>
                </a:solidFill>
                <a:cs typeface="Gill Sans Ultra Bold" pitchFamily="18" charset="0"/>
              </a:rPr>
              <a:t>must be</a:t>
            </a:r>
            <a:r>
              <a:rPr lang="en-US" altLang="zh-CN" sz="2000" b="1" dirty="0">
                <a:cs typeface="Times New Roman" pitchFamily="18" charset="0"/>
              </a:rPr>
              <a:t> </a:t>
            </a:r>
            <a:r>
              <a:rPr lang="en-US" altLang="zh-CN" sz="2000" b="1" dirty="0">
                <a:solidFill>
                  <a:srgbClr val="808285"/>
                </a:solidFill>
                <a:cs typeface="Gill Sans Ultra Bold" pitchFamily="18" charset="0"/>
              </a:rPr>
              <a:t>obeyed</a:t>
            </a:r>
            <a:r>
              <a:rPr lang="en-US" altLang="zh-CN" sz="2000" b="1" dirty="0">
                <a:cs typeface="Times New Roman" pitchFamily="18" charset="0"/>
              </a:rPr>
              <a:t> </a:t>
            </a:r>
            <a:r>
              <a:rPr lang="en-US" altLang="zh-CN" sz="2000" b="1" dirty="0">
                <a:solidFill>
                  <a:srgbClr val="808285"/>
                </a:solidFill>
                <a:cs typeface="Gill Sans Ultra Bold" pitchFamily="18" charset="0"/>
              </a:rPr>
              <a:t>immediately.</a:t>
            </a:r>
          </a:p>
          <a:p>
            <a:pPr marL="342900" indent="-342900">
              <a:lnSpc>
                <a:spcPts val="1000"/>
              </a:lnSpc>
              <a:buFont typeface="+mj-lt"/>
              <a:buAutoNum type="arabicPeriod"/>
            </a:pPr>
            <a:endParaRPr lang="en-US" altLang="zh-CN" sz="1600" b="1" dirty="0"/>
          </a:p>
          <a:p>
            <a:pPr marL="457200" indent="-457200">
              <a:lnSpc>
                <a:spcPts val="2900"/>
              </a:lnSpc>
              <a:buFont typeface="+mj-lt"/>
              <a:buAutoNum type="arabicPeriod"/>
              <a:tabLst>
                <a:tab pos="203200" algn="l"/>
              </a:tabLst>
            </a:pPr>
            <a:r>
              <a:rPr lang="en-US" altLang="zh-CN" sz="2000" b="1" dirty="0">
                <a:solidFill>
                  <a:srgbClr val="808285"/>
                </a:solidFill>
                <a:cs typeface="Gill Sans Ultra Bold" pitchFamily="18" charset="0"/>
              </a:rPr>
              <a:t>Stay</a:t>
            </a:r>
            <a:r>
              <a:rPr lang="en-US" altLang="zh-CN" sz="2000" b="1" dirty="0">
                <a:cs typeface="Times New Roman" pitchFamily="18" charset="0"/>
              </a:rPr>
              <a:t> </a:t>
            </a:r>
            <a:r>
              <a:rPr lang="en-US" altLang="zh-CN" sz="2000" b="1" dirty="0">
                <a:solidFill>
                  <a:srgbClr val="808285"/>
                </a:solidFill>
                <a:cs typeface="Gill Sans Ultra Bold" pitchFamily="18" charset="0"/>
              </a:rPr>
              <a:t>behind</a:t>
            </a:r>
            <a:r>
              <a:rPr lang="en-US" altLang="zh-CN" sz="2000" b="1" dirty="0">
                <a:cs typeface="Times New Roman" pitchFamily="18" charset="0"/>
              </a:rPr>
              <a:t> </a:t>
            </a:r>
            <a:r>
              <a:rPr lang="en-US" altLang="zh-CN" sz="2000" b="1" dirty="0">
                <a:solidFill>
                  <a:srgbClr val="808285"/>
                </a:solidFill>
                <a:cs typeface="Gill Sans Ultra Bold" pitchFamily="18" charset="0"/>
              </a:rPr>
              <a:t>the</a:t>
            </a:r>
            <a:r>
              <a:rPr lang="en-US" altLang="zh-CN" sz="2000" b="1" dirty="0">
                <a:cs typeface="Times New Roman" pitchFamily="18" charset="0"/>
              </a:rPr>
              <a:t> </a:t>
            </a:r>
            <a:r>
              <a:rPr lang="en-US" altLang="zh-CN" sz="2000" b="1" dirty="0">
                <a:solidFill>
                  <a:srgbClr val="808285"/>
                </a:solidFill>
                <a:cs typeface="Gill Sans Ultra Bold" pitchFamily="18" charset="0"/>
              </a:rPr>
              <a:t>firing</a:t>
            </a:r>
            <a:r>
              <a:rPr lang="en-US" altLang="zh-CN" sz="2000" b="1" dirty="0">
                <a:cs typeface="Times New Roman" pitchFamily="18" charset="0"/>
              </a:rPr>
              <a:t> </a:t>
            </a:r>
            <a:r>
              <a:rPr lang="en-US" altLang="zh-CN" sz="2000" b="1" dirty="0">
                <a:solidFill>
                  <a:srgbClr val="808285"/>
                </a:solidFill>
                <a:cs typeface="Gill Sans Ultra Bold" pitchFamily="18" charset="0"/>
              </a:rPr>
              <a:t>line.</a:t>
            </a:r>
            <a:r>
              <a:rPr lang="en-US" altLang="zh-CN" sz="2000" b="1" dirty="0">
                <a:cs typeface="Times New Roman" pitchFamily="18" charset="0"/>
              </a:rPr>
              <a:t> </a:t>
            </a:r>
            <a:r>
              <a:rPr lang="en-US" altLang="zh-CN" sz="2000" b="1" dirty="0">
                <a:solidFill>
                  <a:srgbClr val="808285"/>
                </a:solidFill>
                <a:cs typeface="Gill Sans Ultra Bold" pitchFamily="18" charset="0"/>
              </a:rPr>
              <a:t>Do</a:t>
            </a:r>
            <a:r>
              <a:rPr lang="en-US" altLang="zh-CN" sz="2000" b="1" dirty="0">
                <a:cs typeface="Times New Roman" pitchFamily="18" charset="0"/>
              </a:rPr>
              <a:t> </a:t>
            </a:r>
            <a:r>
              <a:rPr lang="en-US" altLang="zh-CN" sz="2000" b="1" dirty="0">
                <a:solidFill>
                  <a:srgbClr val="808285"/>
                </a:solidFill>
                <a:cs typeface="Gill Sans Ultra Bold" pitchFamily="18" charset="0"/>
              </a:rPr>
              <a:t>not</a:t>
            </a:r>
            <a:r>
              <a:rPr lang="en-US" altLang="zh-CN" sz="2000" b="1" dirty="0">
                <a:cs typeface="Times New Roman" pitchFamily="18" charset="0"/>
              </a:rPr>
              <a:t> </a:t>
            </a:r>
            <a:r>
              <a:rPr lang="en-US" altLang="zh-CN" sz="2000" b="1" dirty="0">
                <a:solidFill>
                  <a:srgbClr val="808285"/>
                </a:solidFill>
                <a:cs typeface="Gill Sans Ultra Bold" pitchFamily="18" charset="0"/>
              </a:rPr>
              <a:t>straddle</a:t>
            </a:r>
            <a:r>
              <a:rPr lang="en-US" altLang="zh-CN" sz="2000" b="1" dirty="0">
                <a:cs typeface="Times New Roman" pitchFamily="18" charset="0"/>
              </a:rPr>
              <a:t> </a:t>
            </a:r>
            <a:r>
              <a:rPr lang="en-US" altLang="zh-CN" sz="2000" b="1" dirty="0">
                <a:solidFill>
                  <a:srgbClr val="808285"/>
                </a:solidFill>
                <a:cs typeface="Gill Sans Ultra Bold" pitchFamily="18" charset="0"/>
              </a:rPr>
              <a:t>the firing</a:t>
            </a:r>
            <a:r>
              <a:rPr lang="en-US" altLang="zh-CN" sz="2000" b="1" dirty="0">
                <a:cs typeface="Times New Roman" pitchFamily="18" charset="0"/>
              </a:rPr>
              <a:t> </a:t>
            </a:r>
            <a:r>
              <a:rPr lang="en-US" altLang="zh-CN" sz="2000" b="1" dirty="0">
                <a:solidFill>
                  <a:srgbClr val="808285"/>
                </a:solidFill>
                <a:cs typeface="Gill Sans Ultra Bold" pitchFamily="18" charset="0"/>
              </a:rPr>
              <a:t>line.</a:t>
            </a:r>
          </a:p>
          <a:p>
            <a:pPr marL="342900" indent="-342900">
              <a:lnSpc>
                <a:spcPts val="1000"/>
              </a:lnSpc>
              <a:buFont typeface="+mj-lt"/>
              <a:buAutoNum type="arabicPeriod"/>
            </a:pPr>
            <a:endParaRPr lang="en-US" altLang="zh-CN" sz="1600" b="1" dirty="0"/>
          </a:p>
          <a:p>
            <a:pPr marL="457200" indent="-457200">
              <a:lnSpc>
                <a:spcPts val="2900"/>
              </a:lnSpc>
              <a:buFont typeface="+mj-lt"/>
              <a:buAutoNum type="arabicPeriod"/>
              <a:tabLst>
                <a:tab pos="203200" algn="l"/>
              </a:tabLst>
            </a:pPr>
            <a:r>
              <a:rPr lang="en-US" altLang="zh-CN" sz="2000" b="1" dirty="0">
                <a:solidFill>
                  <a:srgbClr val="808285"/>
                </a:solidFill>
                <a:cs typeface="Gill Sans Ultra Bold" pitchFamily="18" charset="0"/>
              </a:rPr>
              <a:t>Do</a:t>
            </a:r>
            <a:r>
              <a:rPr lang="en-US" altLang="zh-CN" sz="2000" b="1" dirty="0">
                <a:cs typeface="Times New Roman" pitchFamily="18" charset="0"/>
              </a:rPr>
              <a:t> </a:t>
            </a:r>
            <a:r>
              <a:rPr lang="en-US" altLang="zh-CN" sz="2000" b="1" dirty="0">
                <a:solidFill>
                  <a:srgbClr val="808285"/>
                </a:solidFill>
                <a:cs typeface="Gill Sans Ultra Bold" pitchFamily="18" charset="0"/>
              </a:rPr>
              <a:t>not</a:t>
            </a:r>
            <a:r>
              <a:rPr lang="en-US" altLang="zh-CN" sz="2000" b="1" dirty="0">
                <a:cs typeface="Times New Roman" pitchFamily="18" charset="0"/>
              </a:rPr>
              <a:t> </a:t>
            </a:r>
            <a:r>
              <a:rPr lang="en-US" altLang="zh-CN" sz="2000" b="1" dirty="0">
                <a:solidFill>
                  <a:srgbClr val="808285"/>
                </a:solidFill>
                <a:cs typeface="Gill Sans Ultra Bold" pitchFamily="18" charset="0"/>
              </a:rPr>
              <a:t>pick</a:t>
            </a:r>
            <a:r>
              <a:rPr lang="en-US" altLang="zh-CN" sz="2000" b="1" dirty="0">
                <a:cs typeface="Times New Roman" pitchFamily="18" charset="0"/>
              </a:rPr>
              <a:t> </a:t>
            </a:r>
            <a:r>
              <a:rPr lang="en-US" altLang="zh-CN" sz="2000" b="1" dirty="0">
                <a:solidFill>
                  <a:srgbClr val="808285"/>
                </a:solidFill>
                <a:cs typeface="Gill Sans Ultra Bold" pitchFamily="18" charset="0"/>
              </a:rPr>
              <a:t>up</a:t>
            </a:r>
            <a:r>
              <a:rPr lang="en-US" altLang="zh-CN" sz="2000" b="1" dirty="0">
                <a:cs typeface="Times New Roman" pitchFamily="18" charset="0"/>
              </a:rPr>
              <a:t> </a:t>
            </a:r>
            <a:r>
              <a:rPr lang="en-US" altLang="zh-CN" sz="2000" b="1" dirty="0">
                <a:solidFill>
                  <a:srgbClr val="808285"/>
                </a:solidFill>
                <a:cs typeface="Gill Sans Ultra Bold" pitchFamily="18" charset="0"/>
              </a:rPr>
              <a:t>a</a:t>
            </a:r>
            <a:r>
              <a:rPr lang="en-US" altLang="zh-CN" sz="2000" b="1" dirty="0">
                <a:cs typeface="Times New Roman" pitchFamily="18" charset="0"/>
              </a:rPr>
              <a:t> </a:t>
            </a:r>
            <a:r>
              <a:rPr lang="en-US" altLang="zh-CN" sz="2000" b="1" dirty="0">
                <a:solidFill>
                  <a:srgbClr val="808285"/>
                </a:solidFill>
                <a:cs typeface="Gill Sans Ultra Bold" pitchFamily="18" charset="0"/>
              </a:rPr>
              <a:t>gun,</a:t>
            </a:r>
            <a:r>
              <a:rPr lang="en-US" altLang="zh-CN" sz="2000" b="1" dirty="0">
                <a:cs typeface="Times New Roman" pitchFamily="18" charset="0"/>
              </a:rPr>
              <a:t> </a:t>
            </a:r>
            <a:r>
              <a:rPr lang="en-US" altLang="zh-CN" sz="2000" b="1" dirty="0">
                <a:solidFill>
                  <a:srgbClr val="808285"/>
                </a:solidFill>
                <a:cs typeface="Gill Sans Ultra Bold" pitchFamily="18" charset="0"/>
              </a:rPr>
              <a:t>bow,</a:t>
            </a:r>
            <a:r>
              <a:rPr lang="en-US" altLang="zh-CN" sz="2000" b="1" dirty="0">
                <a:cs typeface="Times New Roman" pitchFamily="18" charset="0"/>
              </a:rPr>
              <a:t> </a:t>
            </a:r>
            <a:r>
              <a:rPr lang="en-US" altLang="zh-CN" sz="2000" b="1" dirty="0">
                <a:solidFill>
                  <a:srgbClr val="808285"/>
                </a:solidFill>
                <a:cs typeface="Gill Sans Ultra Bold" pitchFamily="18" charset="0"/>
              </a:rPr>
              <a:t>arrow,</a:t>
            </a:r>
            <a:r>
              <a:rPr lang="en-US" altLang="zh-CN" sz="2000" b="1" dirty="0">
                <a:cs typeface="Times New Roman" pitchFamily="18" charset="0"/>
              </a:rPr>
              <a:t> </a:t>
            </a:r>
            <a:r>
              <a:rPr lang="en-US" altLang="zh-CN" sz="2000" b="1" dirty="0">
                <a:solidFill>
                  <a:srgbClr val="808285"/>
                </a:solidFill>
                <a:cs typeface="Gill Sans Ultra Bold" pitchFamily="18" charset="0"/>
              </a:rPr>
              <a:t>or</a:t>
            </a:r>
            <a:r>
              <a:rPr lang="en-US" altLang="zh-CN" sz="2000" b="1" dirty="0">
                <a:cs typeface="Times New Roman" pitchFamily="18" charset="0"/>
              </a:rPr>
              <a:t> </a:t>
            </a:r>
            <a:r>
              <a:rPr lang="en-US" altLang="zh-CN" sz="2000" b="1" dirty="0">
                <a:solidFill>
                  <a:srgbClr val="808285"/>
                </a:solidFill>
                <a:cs typeface="Gill Sans Ultra Bold" pitchFamily="18" charset="0"/>
              </a:rPr>
              <a:t>slingshot unless</a:t>
            </a:r>
            <a:r>
              <a:rPr lang="en-US" altLang="zh-CN" sz="2000" b="1" dirty="0">
                <a:cs typeface="Times New Roman" pitchFamily="18" charset="0"/>
              </a:rPr>
              <a:t> </a:t>
            </a:r>
            <a:r>
              <a:rPr lang="en-US" altLang="zh-CN" sz="2000" b="1" dirty="0">
                <a:solidFill>
                  <a:srgbClr val="808285"/>
                </a:solidFill>
                <a:cs typeface="Gill Sans Ultra Bold" pitchFamily="18" charset="0"/>
              </a:rPr>
              <a:t>told</a:t>
            </a:r>
            <a:r>
              <a:rPr lang="en-US" altLang="zh-CN" sz="2000" b="1" dirty="0">
                <a:cs typeface="Times New Roman" pitchFamily="18" charset="0"/>
              </a:rPr>
              <a:t> </a:t>
            </a:r>
            <a:r>
              <a:rPr lang="en-US" altLang="zh-CN" sz="2000" b="1" dirty="0">
                <a:solidFill>
                  <a:srgbClr val="808285"/>
                </a:solidFill>
                <a:cs typeface="Gill Sans Ultra Bold" pitchFamily="18" charset="0"/>
              </a:rPr>
              <a:t>to</a:t>
            </a:r>
            <a:r>
              <a:rPr lang="en-US" altLang="zh-CN" sz="2000" b="1" dirty="0">
                <a:cs typeface="Times New Roman" pitchFamily="18" charset="0"/>
              </a:rPr>
              <a:t> </a:t>
            </a:r>
            <a:r>
              <a:rPr lang="en-US" altLang="zh-CN" sz="2000" b="1" dirty="0">
                <a:solidFill>
                  <a:srgbClr val="808285"/>
                </a:solidFill>
                <a:cs typeface="Gill Sans Ultra Bold" pitchFamily="18" charset="0"/>
              </a:rPr>
              <a:t>by</a:t>
            </a:r>
            <a:r>
              <a:rPr lang="en-US" altLang="zh-CN" sz="2000" b="1" dirty="0">
                <a:cs typeface="Times New Roman" pitchFamily="18" charset="0"/>
              </a:rPr>
              <a:t> </a:t>
            </a:r>
            <a:r>
              <a:rPr lang="en-US" altLang="zh-CN" sz="2000" b="1" dirty="0">
                <a:solidFill>
                  <a:srgbClr val="808285"/>
                </a:solidFill>
                <a:cs typeface="Gill Sans Ultra Bold" pitchFamily="18" charset="0"/>
              </a:rPr>
              <a:t>the</a:t>
            </a:r>
            <a:r>
              <a:rPr lang="en-US" altLang="zh-CN" sz="2000" b="1" dirty="0">
                <a:cs typeface="Times New Roman" pitchFamily="18" charset="0"/>
              </a:rPr>
              <a:t> </a:t>
            </a:r>
            <a:r>
              <a:rPr lang="en-US" altLang="zh-CN" sz="2000" b="1" dirty="0">
                <a:solidFill>
                  <a:srgbClr val="808285"/>
                </a:solidFill>
                <a:cs typeface="Gill Sans Ultra Bold" pitchFamily="18" charset="0"/>
              </a:rPr>
              <a:t>range</a:t>
            </a:r>
            <a:r>
              <a:rPr lang="en-US" altLang="zh-CN" sz="2000" b="1" dirty="0">
                <a:cs typeface="Times New Roman" pitchFamily="18" charset="0"/>
              </a:rPr>
              <a:t> </a:t>
            </a:r>
            <a:r>
              <a:rPr lang="en-US" altLang="zh-CN" sz="2000" b="1" dirty="0">
                <a:solidFill>
                  <a:srgbClr val="808285"/>
                </a:solidFill>
                <a:cs typeface="Gill Sans Ultra Bold" pitchFamily="18" charset="0"/>
              </a:rPr>
              <a:t>master.</a:t>
            </a:r>
          </a:p>
          <a:p>
            <a:pPr marL="457200" indent="-457200">
              <a:lnSpc>
                <a:spcPts val="2900"/>
              </a:lnSpc>
              <a:buFont typeface="+mj-lt"/>
              <a:buAutoNum type="arabicPeriod"/>
              <a:tabLst>
                <a:tab pos="203200" algn="l"/>
              </a:tabLst>
            </a:pPr>
            <a:r>
              <a:rPr lang="en-US" altLang="zh-CN" sz="2000" b="1" dirty="0">
                <a:solidFill>
                  <a:srgbClr val="808285"/>
                </a:solidFill>
                <a:cs typeface="Gill Sans Ultra Bold" pitchFamily="18" charset="0"/>
              </a:rPr>
              <a:t>Absolutely</a:t>
            </a:r>
            <a:r>
              <a:rPr lang="en-US" altLang="zh-CN" sz="2000" b="1" dirty="0">
                <a:cs typeface="Times New Roman" pitchFamily="18" charset="0"/>
              </a:rPr>
              <a:t> </a:t>
            </a:r>
            <a:r>
              <a:rPr lang="en-US" altLang="zh-CN" sz="2000" b="1" dirty="0">
                <a:solidFill>
                  <a:srgbClr val="808285"/>
                </a:solidFill>
                <a:cs typeface="Gill Sans Ultra Bold" pitchFamily="18" charset="0"/>
              </a:rPr>
              <a:t>no</a:t>
            </a:r>
            <a:r>
              <a:rPr lang="en-US" altLang="zh-CN" sz="2000" b="1" dirty="0">
                <a:cs typeface="Times New Roman" pitchFamily="18" charset="0"/>
              </a:rPr>
              <a:t> </a:t>
            </a:r>
            <a:r>
              <a:rPr lang="en-US" altLang="zh-CN" sz="2000" b="1" dirty="0">
                <a:solidFill>
                  <a:srgbClr val="808285"/>
                </a:solidFill>
                <a:cs typeface="Gill Sans Ultra Bold" pitchFamily="18" charset="0"/>
              </a:rPr>
              <a:t>running</a:t>
            </a:r>
            <a:r>
              <a:rPr lang="en-US" altLang="zh-CN" sz="2000" b="1" dirty="0">
                <a:cs typeface="Times New Roman" pitchFamily="18" charset="0"/>
              </a:rPr>
              <a:t> </a:t>
            </a:r>
            <a:r>
              <a:rPr lang="en-US" altLang="zh-CN" sz="2000" b="1" dirty="0">
                <a:solidFill>
                  <a:srgbClr val="808285"/>
                </a:solidFill>
                <a:cs typeface="Gill Sans Ultra Bold" pitchFamily="18" charset="0"/>
              </a:rPr>
              <a:t>on</a:t>
            </a:r>
            <a:r>
              <a:rPr lang="en-US" altLang="zh-CN" sz="2000" b="1" dirty="0">
                <a:cs typeface="Times New Roman" pitchFamily="18" charset="0"/>
              </a:rPr>
              <a:t> </a:t>
            </a:r>
            <a:r>
              <a:rPr lang="en-US" altLang="zh-CN" sz="2000" b="1" dirty="0">
                <a:solidFill>
                  <a:srgbClr val="808285"/>
                </a:solidFill>
                <a:cs typeface="Gill Sans Ultra Bold" pitchFamily="18" charset="0"/>
              </a:rPr>
              <a:t>the</a:t>
            </a:r>
            <a:r>
              <a:rPr lang="en-US" altLang="zh-CN" sz="2000" b="1" dirty="0">
                <a:cs typeface="Times New Roman" pitchFamily="18" charset="0"/>
              </a:rPr>
              <a:t> </a:t>
            </a:r>
            <a:r>
              <a:rPr lang="en-US" altLang="zh-CN" sz="2000" b="1" dirty="0">
                <a:solidFill>
                  <a:srgbClr val="808285"/>
                </a:solidFill>
                <a:cs typeface="Gill Sans Ultra Bold" pitchFamily="18" charset="0"/>
              </a:rPr>
              <a:t>range.</a:t>
            </a:r>
            <a:endParaRPr lang="en-US" altLang="zh-CN" sz="1600" b="1" dirty="0"/>
          </a:p>
          <a:p>
            <a:pPr marL="457200" indent="-457200">
              <a:lnSpc>
                <a:spcPts val="2900"/>
              </a:lnSpc>
              <a:buFont typeface="+mj-lt"/>
              <a:buAutoNum type="arabicPeriod"/>
              <a:tabLst>
                <a:tab pos="190500" algn="l"/>
              </a:tabLst>
            </a:pPr>
            <a:r>
              <a:rPr lang="en-US" altLang="zh-CN" sz="2000" b="1" dirty="0">
                <a:solidFill>
                  <a:srgbClr val="808285"/>
                </a:solidFill>
                <a:cs typeface="Gill Sans Ultra Bold" pitchFamily="18" charset="0"/>
              </a:rPr>
              <a:t>No</a:t>
            </a:r>
            <a:r>
              <a:rPr lang="en-US" altLang="zh-CN" sz="2000" b="1" dirty="0">
                <a:cs typeface="Times New Roman" pitchFamily="18" charset="0"/>
              </a:rPr>
              <a:t> </a:t>
            </a:r>
            <a:r>
              <a:rPr lang="en-US" altLang="zh-CN" sz="2000" b="1" dirty="0">
                <a:solidFill>
                  <a:srgbClr val="808285"/>
                </a:solidFill>
                <a:cs typeface="Gill Sans Ultra Bold" pitchFamily="18" charset="0"/>
              </a:rPr>
              <a:t>horseplay</a:t>
            </a:r>
            <a:r>
              <a:rPr lang="en-US" altLang="zh-CN" sz="2000" b="1" dirty="0">
                <a:cs typeface="Times New Roman" pitchFamily="18" charset="0"/>
              </a:rPr>
              <a:t> </a:t>
            </a:r>
            <a:r>
              <a:rPr lang="en-US" altLang="zh-CN" sz="2000" b="1" dirty="0">
                <a:solidFill>
                  <a:srgbClr val="808285"/>
                </a:solidFill>
                <a:cs typeface="Gill Sans Ultra Bold" pitchFamily="18" charset="0"/>
              </a:rPr>
              <a:t>or</a:t>
            </a:r>
            <a:r>
              <a:rPr lang="en-US" altLang="zh-CN" sz="2000" b="1" dirty="0">
                <a:cs typeface="Times New Roman" pitchFamily="18" charset="0"/>
              </a:rPr>
              <a:t> </a:t>
            </a:r>
            <a:r>
              <a:rPr lang="en-US" altLang="zh-CN" sz="2000" b="1" dirty="0">
                <a:solidFill>
                  <a:srgbClr val="808285"/>
                </a:solidFill>
                <a:cs typeface="Gill Sans Ultra Bold" pitchFamily="18" charset="0"/>
              </a:rPr>
              <a:t>unnecessary</a:t>
            </a:r>
            <a:r>
              <a:rPr lang="en-US" altLang="zh-CN" sz="2000" b="1" dirty="0">
                <a:cs typeface="Times New Roman" pitchFamily="18" charset="0"/>
              </a:rPr>
              <a:t> </a:t>
            </a:r>
            <a:r>
              <a:rPr lang="en-US" altLang="zh-CN" sz="2000" b="1" dirty="0">
                <a:solidFill>
                  <a:srgbClr val="808285"/>
                </a:solidFill>
                <a:cs typeface="Gill Sans Ultra Bold" pitchFamily="18" charset="0"/>
              </a:rPr>
              <a:t>talking</a:t>
            </a:r>
            <a:r>
              <a:rPr lang="en-US" altLang="zh-CN" sz="2000" b="1" dirty="0">
                <a:cs typeface="Times New Roman" pitchFamily="18" charset="0"/>
              </a:rPr>
              <a:t> </a:t>
            </a:r>
            <a:r>
              <a:rPr lang="en-US" altLang="zh-CN" sz="2000" b="1" dirty="0">
                <a:solidFill>
                  <a:srgbClr val="808285"/>
                </a:solidFill>
                <a:cs typeface="Gill Sans Ultra Bold" pitchFamily="18" charset="0"/>
              </a:rPr>
              <a:t>on the</a:t>
            </a:r>
            <a:r>
              <a:rPr lang="en-US" altLang="zh-CN" sz="2000" b="1" dirty="0">
                <a:cs typeface="Times New Roman" pitchFamily="18" charset="0"/>
              </a:rPr>
              <a:t> </a:t>
            </a:r>
            <a:r>
              <a:rPr lang="en-US" altLang="zh-CN" sz="2000" b="1" dirty="0">
                <a:solidFill>
                  <a:srgbClr val="808285"/>
                </a:solidFill>
                <a:cs typeface="Gill Sans Ultra Bold" pitchFamily="18" charset="0"/>
              </a:rPr>
              <a:t>range.</a:t>
            </a:r>
          </a:p>
          <a:p>
            <a:pPr marL="342900" indent="-342900">
              <a:lnSpc>
                <a:spcPts val="1000"/>
              </a:lnSpc>
              <a:buFont typeface="+mj-lt"/>
              <a:buAutoNum type="arabicPeriod"/>
            </a:pPr>
            <a:endParaRPr lang="en-US" altLang="zh-CN" sz="1600" b="1" dirty="0"/>
          </a:p>
          <a:p>
            <a:pPr marL="457200" indent="-457200">
              <a:lnSpc>
                <a:spcPts val="2900"/>
              </a:lnSpc>
              <a:buFont typeface="+mj-lt"/>
              <a:buAutoNum type="arabicPeriod"/>
              <a:tabLst>
                <a:tab pos="190500" algn="l"/>
              </a:tabLst>
            </a:pPr>
            <a:r>
              <a:rPr lang="en-US" altLang="zh-CN" sz="2000" b="1" dirty="0">
                <a:solidFill>
                  <a:srgbClr val="808285"/>
                </a:solidFill>
                <a:cs typeface="Gill Sans Ultra Bold" pitchFamily="18" charset="0"/>
              </a:rPr>
              <a:t>If</a:t>
            </a:r>
            <a:r>
              <a:rPr lang="en-US" altLang="zh-CN" sz="2000" b="1" dirty="0">
                <a:cs typeface="Times New Roman" pitchFamily="18" charset="0"/>
              </a:rPr>
              <a:t> </a:t>
            </a:r>
            <a:r>
              <a:rPr lang="en-US" altLang="zh-CN" sz="2000" b="1" dirty="0">
                <a:solidFill>
                  <a:srgbClr val="808285"/>
                </a:solidFill>
                <a:cs typeface="Gill Sans Ultra Bold" pitchFamily="18" charset="0"/>
              </a:rPr>
              <a:t>in</a:t>
            </a:r>
            <a:r>
              <a:rPr lang="en-US" altLang="zh-CN" sz="2000" b="1" dirty="0">
                <a:cs typeface="Times New Roman" pitchFamily="18" charset="0"/>
              </a:rPr>
              <a:t> </a:t>
            </a:r>
            <a:r>
              <a:rPr lang="en-US" altLang="zh-CN" sz="2000" b="1" dirty="0">
                <a:solidFill>
                  <a:srgbClr val="808285"/>
                </a:solidFill>
                <a:cs typeface="Gill Sans Ultra Bold" pitchFamily="18" charset="0"/>
              </a:rPr>
              <a:t>doubt</a:t>
            </a:r>
            <a:r>
              <a:rPr lang="en-US" altLang="zh-CN" sz="2000" b="1" dirty="0">
                <a:cs typeface="Times New Roman" pitchFamily="18" charset="0"/>
              </a:rPr>
              <a:t> </a:t>
            </a:r>
            <a:r>
              <a:rPr lang="en-US" altLang="zh-CN" sz="2000" b="1" dirty="0">
                <a:solidFill>
                  <a:srgbClr val="808285"/>
                </a:solidFill>
                <a:cs typeface="Gill Sans Ultra Bold" pitchFamily="18" charset="0"/>
              </a:rPr>
              <a:t>about</a:t>
            </a:r>
            <a:r>
              <a:rPr lang="en-US" altLang="zh-CN" sz="2000" b="1" dirty="0">
                <a:cs typeface="Times New Roman" pitchFamily="18" charset="0"/>
              </a:rPr>
              <a:t> </a:t>
            </a:r>
            <a:r>
              <a:rPr lang="en-US" altLang="zh-CN" sz="2000" b="1" dirty="0">
                <a:solidFill>
                  <a:srgbClr val="808285"/>
                </a:solidFill>
                <a:cs typeface="Gill Sans Ultra Bold" pitchFamily="18" charset="0"/>
              </a:rPr>
              <a:t>the</a:t>
            </a:r>
            <a:r>
              <a:rPr lang="en-US" altLang="zh-CN" sz="2000" b="1" dirty="0">
                <a:cs typeface="Times New Roman" pitchFamily="18" charset="0"/>
              </a:rPr>
              <a:t> </a:t>
            </a:r>
            <a:r>
              <a:rPr lang="en-US" altLang="zh-CN" sz="2000" b="1" dirty="0">
                <a:solidFill>
                  <a:srgbClr val="808285"/>
                </a:solidFill>
                <a:cs typeface="Gill Sans Ultra Bold" pitchFamily="18" charset="0"/>
              </a:rPr>
              <a:t>rules,</a:t>
            </a:r>
            <a:r>
              <a:rPr lang="en-US" altLang="zh-CN" sz="2000" b="1" dirty="0">
                <a:cs typeface="Times New Roman" pitchFamily="18" charset="0"/>
              </a:rPr>
              <a:t> </a:t>
            </a:r>
            <a:r>
              <a:rPr lang="en-US" altLang="zh-CN" sz="2000" b="1" dirty="0">
                <a:solidFill>
                  <a:srgbClr val="808285"/>
                </a:solidFill>
                <a:cs typeface="Gill Sans Ultra Bold" pitchFamily="18" charset="0"/>
              </a:rPr>
              <a:t>ask</a:t>
            </a:r>
            <a:r>
              <a:rPr lang="en-US" altLang="zh-CN" sz="2000" b="1" dirty="0">
                <a:cs typeface="Times New Roman" pitchFamily="18" charset="0"/>
              </a:rPr>
              <a:t> </a:t>
            </a:r>
            <a:r>
              <a:rPr lang="en-US" altLang="zh-CN" sz="2000" b="1" dirty="0">
                <a:solidFill>
                  <a:srgbClr val="808285"/>
                </a:solidFill>
                <a:cs typeface="Gill Sans Ultra Bold" pitchFamily="18" charset="0"/>
              </a:rPr>
              <a:t>your</a:t>
            </a:r>
            <a:r>
              <a:rPr lang="en-US" altLang="zh-CN" sz="2000" b="1" dirty="0">
                <a:cs typeface="Times New Roman" pitchFamily="18" charset="0"/>
              </a:rPr>
              <a:t> </a:t>
            </a:r>
            <a:r>
              <a:rPr lang="en-US" altLang="zh-CN" sz="2000" b="1" dirty="0">
                <a:solidFill>
                  <a:srgbClr val="808285"/>
                </a:solidFill>
                <a:cs typeface="Gill Sans Ultra Bold" pitchFamily="18" charset="0"/>
              </a:rPr>
              <a:t>leader</a:t>
            </a:r>
            <a:r>
              <a:rPr lang="en-US" altLang="zh-CN" sz="2000" b="1" dirty="0">
                <a:cs typeface="Times New Roman" pitchFamily="18" charset="0"/>
              </a:rPr>
              <a:t> </a:t>
            </a:r>
            <a:r>
              <a:rPr lang="en-US" altLang="zh-CN" sz="2000" b="1" dirty="0">
                <a:solidFill>
                  <a:srgbClr val="808285"/>
                </a:solidFill>
                <a:cs typeface="Gill Sans Ultra Bold" pitchFamily="18" charset="0"/>
              </a:rPr>
              <a:t>or</a:t>
            </a:r>
            <a:r>
              <a:rPr lang="en-US" altLang="zh-CN" sz="2000" b="1" dirty="0">
                <a:cs typeface="Times New Roman" pitchFamily="18" charset="0"/>
              </a:rPr>
              <a:t> </a:t>
            </a:r>
            <a:r>
              <a:rPr lang="en-US" altLang="zh-CN" sz="2000" b="1" dirty="0">
                <a:solidFill>
                  <a:srgbClr val="808285"/>
                </a:solidFill>
                <a:cs typeface="Gill Sans Ultra Bold" pitchFamily="18" charset="0"/>
              </a:rPr>
              <a:t>range master</a:t>
            </a:r>
            <a:r>
              <a:rPr lang="en-US" altLang="zh-CN" sz="2000" b="1" dirty="0">
                <a:cs typeface="Times New Roman" pitchFamily="18" charset="0"/>
              </a:rPr>
              <a:t> </a:t>
            </a:r>
            <a:r>
              <a:rPr lang="en-US" altLang="zh-CN" sz="2000" b="1" dirty="0">
                <a:solidFill>
                  <a:srgbClr val="808285"/>
                </a:solidFill>
                <a:cs typeface="Gill Sans Ultra Bold" pitchFamily="18" charset="0"/>
              </a:rPr>
              <a:t>for</a:t>
            </a:r>
            <a:r>
              <a:rPr lang="en-US" altLang="zh-CN" sz="2000" b="1" dirty="0">
                <a:cs typeface="Times New Roman" pitchFamily="18" charset="0"/>
              </a:rPr>
              <a:t> </a:t>
            </a:r>
            <a:r>
              <a:rPr lang="en-US" altLang="zh-CN" sz="2000" b="1" dirty="0">
                <a:solidFill>
                  <a:srgbClr val="808285"/>
                </a:solidFill>
                <a:cs typeface="Gill Sans Ultra Bold" pitchFamily="18" charset="0"/>
              </a:rPr>
              <a:t>advice</a:t>
            </a:r>
            <a:r>
              <a:rPr lang="en-US" altLang="zh-CN" sz="2000" b="1" dirty="0">
                <a:cs typeface="Times New Roman" pitchFamily="18" charset="0"/>
              </a:rPr>
              <a:t> </a:t>
            </a:r>
            <a:r>
              <a:rPr lang="en-US" altLang="zh-CN" sz="2000" b="1" dirty="0">
                <a:solidFill>
                  <a:srgbClr val="808285"/>
                </a:solidFill>
                <a:cs typeface="Gill Sans Ultra Bold" pitchFamily="18" charset="0"/>
              </a:rPr>
              <a:t>or</a:t>
            </a:r>
            <a:r>
              <a:rPr lang="en-US" altLang="zh-CN" sz="2000" b="1" dirty="0">
                <a:cs typeface="Times New Roman" pitchFamily="18" charset="0"/>
              </a:rPr>
              <a:t> </a:t>
            </a:r>
            <a:r>
              <a:rPr lang="en-US" altLang="zh-CN" sz="2000" b="1" dirty="0">
                <a:solidFill>
                  <a:srgbClr val="808285"/>
                </a:solidFill>
                <a:cs typeface="Gill Sans Ultra Bold" pitchFamily="18" charset="0"/>
              </a:rPr>
              <a:t>help.</a:t>
            </a:r>
          </a:p>
          <a:p>
            <a:pPr>
              <a:lnSpc>
                <a:spcPts val="2600"/>
              </a:lnSpc>
              <a:tabLst>
                <a:tab pos="203200" algn="l"/>
              </a:tabLst>
            </a:pPr>
            <a:endParaRPr lang="en-US" altLang="zh-CN" dirty="0">
              <a:solidFill>
                <a:srgbClr val="808285"/>
              </a:solidFill>
              <a:latin typeface="Gill Sans Ultra Bold" pitchFamily="18" charset="0"/>
              <a:cs typeface="Gill Sans Ultra Bold" pitchFamily="18" charset="0"/>
            </a:endParaRPr>
          </a:p>
        </p:txBody>
      </p:sp>
      <p:sp>
        <p:nvSpPr>
          <p:cNvPr id="8" name="TextBox 1">
            <a:extLst>
              <a:ext uri="{FF2B5EF4-FFF2-40B4-BE49-F238E27FC236}">
                <a16:creationId xmlns:a16="http://schemas.microsoft.com/office/drawing/2014/main" id="{329E8A70-10B4-4378-888A-FA7CB41BEB37}"/>
              </a:ext>
            </a:extLst>
          </p:cNvPr>
          <p:cNvSpPr txBox="1"/>
          <p:nvPr/>
        </p:nvSpPr>
        <p:spPr>
          <a:xfrm>
            <a:off x="2911492" y="1123071"/>
            <a:ext cx="6233758" cy="691343"/>
          </a:xfrm>
          <a:prstGeom prst="rect">
            <a:avLst/>
          </a:prstGeom>
          <a:noFill/>
        </p:spPr>
        <p:txBody>
          <a:bodyPr wrap="none" lIns="0" tIns="0" rIns="0" rtlCol="0">
            <a:spAutoFit/>
          </a:bodyPr>
          <a:lstStyle/>
          <a:p>
            <a:pPr>
              <a:lnSpc>
                <a:spcPts val="5300"/>
              </a:lnSpc>
              <a:tabLst/>
            </a:pPr>
            <a:r>
              <a:rPr lang="en-US" altLang="zh-CN" sz="4000" dirty="0">
                <a:solidFill>
                  <a:srgbClr val="005596"/>
                </a:solidFill>
                <a:cs typeface="Felix Titling" pitchFamily="18" charset="0"/>
              </a:rPr>
              <a:t>General</a:t>
            </a:r>
            <a:r>
              <a:rPr lang="en-US" altLang="zh-CN" sz="4000" dirty="0">
                <a:cs typeface="Times New Roman" pitchFamily="18" charset="0"/>
              </a:rPr>
              <a:t> </a:t>
            </a:r>
            <a:r>
              <a:rPr lang="en-US" altLang="zh-CN" sz="4000" dirty="0">
                <a:solidFill>
                  <a:srgbClr val="005596"/>
                </a:solidFill>
                <a:cs typeface="Felix Titling" pitchFamily="18" charset="0"/>
              </a:rPr>
              <a:t>Shooting Range Rules</a:t>
            </a:r>
          </a:p>
        </p:txBody>
      </p:sp>
      <p:pic>
        <p:nvPicPr>
          <p:cNvPr id="9" name="Picture 8">
            <a:extLst>
              <a:ext uri="{FF2B5EF4-FFF2-40B4-BE49-F238E27FC236}">
                <a16:creationId xmlns:a16="http://schemas.microsoft.com/office/drawing/2014/main" id="{2E0242D4-60E1-4A95-919E-6A35BAD217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0" name="TextBox 9">
            <a:extLst>
              <a:ext uri="{FF2B5EF4-FFF2-40B4-BE49-F238E27FC236}">
                <a16:creationId xmlns:a16="http://schemas.microsoft.com/office/drawing/2014/main" id="{1EE08A51-F362-47A9-9E2B-E7636FDEC755}"/>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36640EE3-3E28-4CB1-9284-B8E5482246CF}"/>
              </a:ext>
            </a:extLst>
          </p:cNvPr>
          <p:cNvSpPr>
            <a:spLocks noGrp="1"/>
          </p:cNvSpPr>
          <p:nvPr>
            <p:ph type="ftr" sz="quarter" idx="11"/>
          </p:nvPr>
        </p:nvSpPr>
        <p:spPr/>
        <p:txBody>
          <a:bodyPr/>
          <a:lstStyle/>
          <a:p>
            <a:r>
              <a:rPr lang="en-US" dirty="0"/>
              <a:t>Draft 2 2  </a:t>
            </a:r>
          </a:p>
        </p:txBody>
      </p:sp>
      <p:sp>
        <p:nvSpPr>
          <p:cNvPr id="3" name="Slide Number Placeholder 2">
            <a:extLst>
              <a:ext uri="{FF2B5EF4-FFF2-40B4-BE49-F238E27FC236}">
                <a16:creationId xmlns:a16="http://schemas.microsoft.com/office/drawing/2014/main" id="{EDB0248F-473F-4A04-B7F0-40C31364DBEE}"/>
              </a:ext>
            </a:extLst>
          </p:cNvPr>
          <p:cNvSpPr>
            <a:spLocks noGrp="1"/>
          </p:cNvSpPr>
          <p:nvPr>
            <p:ph type="sldNum" sz="quarter" idx="12"/>
          </p:nvPr>
        </p:nvSpPr>
        <p:spPr/>
        <p:txBody>
          <a:bodyPr/>
          <a:lstStyle/>
          <a:p>
            <a:fld id="{47A6ACD5-4E24-43A5-AB97-F0C7BC4BC8C0}" type="slidenum">
              <a:rPr lang="en-US" smtClean="0"/>
              <a:t>2</a:t>
            </a:fld>
            <a:endParaRPr lang="en-US"/>
          </a:p>
        </p:txBody>
      </p:sp>
      <p:sp>
        <p:nvSpPr>
          <p:cNvPr id="5" name="Date Placeholder 4">
            <a:extLst>
              <a:ext uri="{FF2B5EF4-FFF2-40B4-BE49-F238E27FC236}">
                <a16:creationId xmlns:a16="http://schemas.microsoft.com/office/drawing/2014/main" id="{EC24594E-63E5-43CC-BC98-44A6EF4FA389}"/>
              </a:ext>
            </a:extLst>
          </p:cNvPr>
          <p:cNvSpPr>
            <a:spLocks noGrp="1"/>
          </p:cNvSpPr>
          <p:nvPr>
            <p:ph type="dt" sz="half" idx="10"/>
          </p:nvPr>
        </p:nvSpPr>
        <p:spPr/>
        <p:txBody>
          <a:bodyPr/>
          <a:lstStyle/>
          <a:p>
            <a:fld id="{3CC9866A-99E7-4727-9855-CED63C7A6243}" type="datetime1">
              <a:rPr lang="en-US" smtClean="0"/>
              <a:t>2/9/2019</a:t>
            </a:fld>
            <a:endParaRPr lang="en-US"/>
          </a:p>
        </p:txBody>
      </p:sp>
    </p:spTree>
    <p:extLst>
      <p:ext uri="{BB962C8B-B14F-4D97-AF65-F5344CB8AC3E}">
        <p14:creationId xmlns:p14="http://schemas.microsoft.com/office/powerpoint/2010/main" val="1826781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a:extLst>
              <a:ext uri="{FF2B5EF4-FFF2-40B4-BE49-F238E27FC236}">
                <a16:creationId xmlns:a16="http://schemas.microsoft.com/office/drawing/2014/main" id="{8AA3E961-0484-43AD-B412-F75CEF809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3851" y="2423948"/>
            <a:ext cx="6796097" cy="1549683"/>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a:extLst>
              <a:ext uri="{FF2B5EF4-FFF2-40B4-BE49-F238E27FC236}">
                <a16:creationId xmlns:a16="http://schemas.microsoft.com/office/drawing/2014/main" id="{7137F38D-F4AD-457D-A209-0CDEA00CD2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8638" y="4036500"/>
            <a:ext cx="2428923" cy="1742488"/>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a:extLst>
              <a:ext uri="{FF2B5EF4-FFF2-40B4-BE49-F238E27FC236}">
                <a16:creationId xmlns:a16="http://schemas.microsoft.com/office/drawing/2014/main" id="{34A6F015-6A95-4CAA-9A11-8646478C08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4856" y="4069838"/>
            <a:ext cx="2351257" cy="1615432"/>
          </a:xfrm>
          <a:prstGeom prst="rect">
            <a:avLst/>
          </a:prstGeom>
          <a:noFill/>
          <a:extLst>
            <a:ext uri="{909E8E84-426E-40DD-AFC4-6F175D3DCCD1}">
              <a14:hiddenFill xmlns:a14="http://schemas.microsoft.com/office/drawing/2010/main">
                <a:solidFill>
                  <a:srgbClr val="FFFFFF"/>
                </a:solidFill>
              </a14:hiddenFill>
            </a:ext>
          </a:extLst>
        </p:spPr>
      </p:pic>
      <p:pic>
        <p:nvPicPr>
          <p:cNvPr id="14337" name="Picture 1">
            <a:extLst>
              <a:ext uri="{FF2B5EF4-FFF2-40B4-BE49-F238E27FC236}">
                <a16:creationId xmlns:a16="http://schemas.microsoft.com/office/drawing/2014/main" id="{5D6BC547-97DE-4681-99B5-D66D99F96C3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3408" y="3985875"/>
            <a:ext cx="2003107" cy="17833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a:extLst>
              <a:ext uri="{FF2B5EF4-FFF2-40B4-BE49-F238E27FC236}">
                <a16:creationId xmlns:a16="http://schemas.microsoft.com/office/drawing/2014/main" id="{EE5A4B56-FA90-4078-8911-5B17F2134CB1}"/>
              </a:ext>
            </a:extLst>
          </p:cNvPr>
          <p:cNvSpPr>
            <a:spLocks noChangeArrowheads="1"/>
          </p:cNvSpPr>
          <p:nvPr/>
        </p:nvSpPr>
        <p:spPr bwMode="auto">
          <a:xfrm>
            <a:off x="597534" y="1745669"/>
            <a:ext cx="1063911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two shooting positions, which should be used Cub Scout day camps or CUBE are prone and sitting.  The exception to this is Cub </a:t>
            </a:r>
            <a:r>
              <a:rPr lang="en-US" altLang="en-US" sz="1400" dirty="0">
                <a:latin typeface="Arial" panose="020B0604020202020204" pitchFamily="34" charset="0"/>
                <a:ea typeface="Times New Roman" panose="02020603050405020304" pitchFamily="18" charset="0"/>
                <a:cs typeface="Arial" panose="020B0604020202020204" pitchFamily="34" charset="0"/>
              </a:rPr>
              <a:t>W</a:t>
            </a: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orld where the standing position is required and boy scout ranges where benches are available.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p:txBody>
      </p:sp>
      <p:sp>
        <p:nvSpPr>
          <p:cNvPr id="3" name="Rectangle 6">
            <a:extLst>
              <a:ext uri="{FF2B5EF4-FFF2-40B4-BE49-F238E27FC236}">
                <a16:creationId xmlns:a16="http://schemas.microsoft.com/office/drawing/2014/main" id="{8993AB82-6B93-4533-83A0-C172403CF0E8}"/>
              </a:ext>
            </a:extLst>
          </p:cNvPr>
          <p:cNvSpPr>
            <a:spLocks noChangeArrowheads="1"/>
          </p:cNvSpPr>
          <p:nvPr/>
        </p:nvSpPr>
        <p:spPr bwMode="auto">
          <a:xfrm>
            <a:off x="747298" y="4576622"/>
            <a:ext cx="9180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Sitting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49DB600C-CE0F-45B8-9CBE-D9575CA0616A}"/>
              </a:ext>
            </a:extLst>
          </p:cNvPr>
          <p:cNvSpPr/>
          <p:nvPr/>
        </p:nvSpPr>
        <p:spPr>
          <a:xfrm>
            <a:off x="2375334" y="6066374"/>
            <a:ext cx="5936240" cy="369332"/>
          </a:xfrm>
          <a:prstGeom prst="rect">
            <a:avLst/>
          </a:prstGeom>
        </p:spPr>
        <p:txBody>
          <a:bodyPr wrap="none">
            <a:spAutoFit/>
          </a:bodyPr>
          <a:lstStyle/>
          <a:p>
            <a:r>
              <a:rPr lang="en-US" dirty="0">
                <a:latin typeface="Arial" panose="020B0604020202020204" pitchFamily="34" charset="0"/>
                <a:ea typeface="Times New Roman" panose="02020603050405020304" pitchFamily="18" charset="0"/>
                <a:cs typeface="Times New Roman" panose="02020603050405020304" pitchFamily="18" charset="0"/>
              </a:rPr>
              <a:t>Stress "Elbows on the Knees" and "Butt in the Shoulder"</a:t>
            </a:r>
            <a:endParaRPr lang="en-US" sz="1000" dirty="0">
              <a:effectLst/>
              <a:latin typeface="Times New Roman" panose="02020603050405020304" pitchFamily="18" charset="0"/>
              <a:ea typeface="Times New Roman" panose="02020603050405020304" pitchFamily="18" charset="0"/>
            </a:endParaRPr>
          </a:p>
        </p:txBody>
      </p:sp>
      <p:pic>
        <p:nvPicPr>
          <p:cNvPr id="10" name="Picture 9">
            <a:extLst>
              <a:ext uri="{FF2B5EF4-FFF2-40B4-BE49-F238E27FC236}">
                <a16:creationId xmlns:a16="http://schemas.microsoft.com/office/drawing/2014/main" id="{3434E8C4-D280-4E8A-99E4-5926D39CF4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5550"/>
            <a:ext cx="12192000" cy="1204661"/>
          </a:xfrm>
          <a:prstGeom prst="rect">
            <a:avLst/>
          </a:prstGeom>
        </p:spPr>
      </p:pic>
      <p:sp>
        <p:nvSpPr>
          <p:cNvPr id="6" name="Rectangle 5">
            <a:extLst>
              <a:ext uri="{FF2B5EF4-FFF2-40B4-BE49-F238E27FC236}">
                <a16:creationId xmlns:a16="http://schemas.microsoft.com/office/drawing/2014/main" id="{C722E878-3522-4C49-9DBF-D38A1347766A}"/>
              </a:ext>
            </a:extLst>
          </p:cNvPr>
          <p:cNvSpPr/>
          <p:nvPr/>
        </p:nvSpPr>
        <p:spPr>
          <a:xfrm>
            <a:off x="865084" y="2796894"/>
            <a:ext cx="800219" cy="369332"/>
          </a:xfrm>
          <a:prstGeom prst="rect">
            <a:avLst/>
          </a:prstGeom>
        </p:spPr>
        <p:txBody>
          <a:bodyPr wrap="none">
            <a:spAutoFit/>
          </a:bodyPr>
          <a:lstStyle/>
          <a:p>
            <a:pPr lvl="0" eaLnBrk="0" fontAlgn="base" hangingPunct="0">
              <a:spcBef>
                <a:spcPct val="0"/>
              </a:spcBef>
              <a:spcAft>
                <a:spcPct val="0"/>
              </a:spcAft>
            </a:pPr>
            <a:r>
              <a:rPr lang="en-US" altLang="en-US" dirty="0">
                <a:latin typeface="Arial" panose="020B0604020202020204" pitchFamily="34" charset="0"/>
                <a:ea typeface="Times New Roman" panose="02020603050405020304" pitchFamily="18" charset="0"/>
                <a:cs typeface="Arial" panose="020B0604020202020204" pitchFamily="34" charset="0"/>
              </a:rPr>
              <a:t>Prone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E10BA9D3-481A-4AE2-A7DF-E5E2AA94901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2" name="TextBox 11">
            <a:extLst>
              <a:ext uri="{FF2B5EF4-FFF2-40B4-BE49-F238E27FC236}">
                <a16:creationId xmlns:a16="http://schemas.microsoft.com/office/drawing/2014/main" id="{3C7FE51A-8AA0-4C4A-8702-116FC6029AF0}"/>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4" name="Footer Placeholder 3">
            <a:extLst>
              <a:ext uri="{FF2B5EF4-FFF2-40B4-BE49-F238E27FC236}">
                <a16:creationId xmlns:a16="http://schemas.microsoft.com/office/drawing/2014/main" id="{F90F1D62-4015-4C40-AD46-7E7C61CCA7B0}"/>
              </a:ext>
            </a:extLst>
          </p:cNvPr>
          <p:cNvSpPr>
            <a:spLocks noGrp="1"/>
          </p:cNvSpPr>
          <p:nvPr>
            <p:ph type="ftr" sz="quarter" idx="11"/>
          </p:nvPr>
        </p:nvSpPr>
        <p:spPr/>
        <p:txBody>
          <a:bodyPr/>
          <a:lstStyle/>
          <a:p>
            <a:r>
              <a:rPr lang="en-US" dirty="0"/>
              <a:t>Draft 2  </a:t>
            </a:r>
          </a:p>
        </p:txBody>
      </p:sp>
      <p:sp>
        <p:nvSpPr>
          <p:cNvPr id="7" name="Slide Number Placeholder 6">
            <a:extLst>
              <a:ext uri="{FF2B5EF4-FFF2-40B4-BE49-F238E27FC236}">
                <a16:creationId xmlns:a16="http://schemas.microsoft.com/office/drawing/2014/main" id="{2E485C77-5CA8-414B-8DD6-8773332A716D}"/>
              </a:ext>
            </a:extLst>
          </p:cNvPr>
          <p:cNvSpPr>
            <a:spLocks noGrp="1"/>
          </p:cNvSpPr>
          <p:nvPr>
            <p:ph type="sldNum" sz="quarter" idx="12"/>
          </p:nvPr>
        </p:nvSpPr>
        <p:spPr/>
        <p:txBody>
          <a:bodyPr/>
          <a:lstStyle/>
          <a:p>
            <a:fld id="{47A6ACD5-4E24-43A5-AB97-F0C7BC4BC8C0}" type="slidenum">
              <a:rPr lang="en-US" smtClean="0"/>
              <a:t>20</a:t>
            </a:fld>
            <a:endParaRPr lang="en-US"/>
          </a:p>
        </p:txBody>
      </p:sp>
      <p:sp>
        <p:nvSpPr>
          <p:cNvPr id="8" name="Date Placeholder 7">
            <a:extLst>
              <a:ext uri="{FF2B5EF4-FFF2-40B4-BE49-F238E27FC236}">
                <a16:creationId xmlns:a16="http://schemas.microsoft.com/office/drawing/2014/main" id="{6C4EC963-840A-43DB-8E38-11FC92D40F6E}"/>
              </a:ext>
            </a:extLst>
          </p:cNvPr>
          <p:cNvSpPr>
            <a:spLocks noGrp="1"/>
          </p:cNvSpPr>
          <p:nvPr>
            <p:ph type="dt" sz="half" idx="10"/>
          </p:nvPr>
        </p:nvSpPr>
        <p:spPr/>
        <p:txBody>
          <a:bodyPr/>
          <a:lstStyle/>
          <a:p>
            <a:fld id="{62335F3A-5997-4DCE-B1FC-47B53A9B59C6}" type="datetime1">
              <a:rPr lang="en-US" smtClean="0"/>
              <a:t>2/9/2019</a:t>
            </a:fld>
            <a:endParaRPr lang="en-US"/>
          </a:p>
        </p:txBody>
      </p:sp>
      <p:sp>
        <p:nvSpPr>
          <p:cNvPr id="16" name="Rectangle 2">
            <a:extLst>
              <a:ext uri="{FF2B5EF4-FFF2-40B4-BE49-F238E27FC236}">
                <a16:creationId xmlns:a16="http://schemas.microsoft.com/office/drawing/2014/main" id="{2027953E-68A7-4F14-BCB1-F02D4E8243F3}"/>
              </a:ext>
            </a:extLst>
          </p:cNvPr>
          <p:cNvSpPr>
            <a:spLocks noChangeArrowheads="1"/>
          </p:cNvSpPr>
          <p:nvPr/>
        </p:nvSpPr>
        <p:spPr bwMode="auto">
          <a:xfrm>
            <a:off x="2440586" y="1026133"/>
            <a:ext cx="71755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b="1" dirty="0">
                <a:solidFill>
                  <a:schemeClr val="accent1"/>
                </a:solidFill>
                <a:latin typeface="Arial" panose="020B0604020202020204" pitchFamily="34" charset="0"/>
                <a:cs typeface="Arial" panose="020B0604020202020204" pitchFamily="34" charset="0"/>
              </a:rPr>
              <a:t>Shooting Positions</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119675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78F981-9184-4D10-8C98-32BF50A79416}"/>
              </a:ext>
            </a:extLst>
          </p:cNvPr>
          <p:cNvSpPr/>
          <p:nvPr/>
        </p:nvSpPr>
        <p:spPr>
          <a:xfrm>
            <a:off x="2980371" y="1444120"/>
            <a:ext cx="6096000" cy="4539704"/>
          </a:xfrm>
          <a:prstGeom prst="rect">
            <a:avLst/>
          </a:prstGeom>
        </p:spPr>
        <p:txBody>
          <a:bodyPr>
            <a:spAutoFit/>
          </a:bodyPr>
          <a:lstStyle/>
          <a:p>
            <a:pPr algn="ctr"/>
            <a:endParaRPr lang="en-US" sz="900" dirty="0">
              <a:effectLst/>
              <a:latin typeface="Times New Roman" panose="02020603050405020304" pitchFamily="18" charset="0"/>
              <a:ea typeface="Times New Roman" panose="02020603050405020304" pitchFamily="18" charset="0"/>
            </a:endParaRPr>
          </a:p>
          <a:p>
            <a:pPr algn="ct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Ready on the Right </a:t>
            </a:r>
            <a:endParaRPr lang="en-US" sz="105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Ready on the Left</a:t>
            </a:r>
            <a:endParaRPr lang="en-US" sz="105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Eye Protection in Place</a:t>
            </a:r>
            <a:endParaRPr lang="en-US" sz="105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Ready on the Firing Line</a:t>
            </a:r>
            <a:endParaRPr lang="en-US" sz="105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(Load)</a:t>
            </a:r>
            <a:endParaRPr lang="en-US" sz="1050" dirty="0">
              <a:effectLst/>
              <a:latin typeface="Times New Roman" panose="02020603050405020304" pitchFamily="18" charset="0"/>
              <a:ea typeface="Times New Roman" panose="02020603050405020304" pitchFamily="18" charset="0"/>
            </a:endParaRPr>
          </a:p>
          <a:p>
            <a:pPr algn="ctr">
              <a:spcAft>
                <a:spcPts val="6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Commence Firing</a:t>
            </a:r>
            <a:endParaRPr lang="en-US" sz="1050" dirty="0">
              <a:effectLst/>
              <a:latin typeface="Times New Roman" panose="02020603050405020304" pitchFamily="18" charset="0"/>
              <a:ea typeface="Times New Roman" panose="02020603050405020304" pitchFamily="18" charset="0"/>
            </a:endParaRPr>
          </a:p>
          <a:p>
            <a:pPr algn="ctr">
              <a:spcAft>
                <a:spcPts val="600"/>
              </a:spcAft>
            </a:pPr>
            <a:br>
              <a:rPr lang="en-US" sz="2800" b="1" dirty="0">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Cease Fire</a:t>
            </a:r>
            <a:endParaRPr lang="en-US" sz="1050"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42A9AAC7-AB25-40C2-874B-3880BB442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4" name="Picture 3">
            <a:extLst>
              <a:ext uri="{FF2B5EF4-FFF2-40B4-BE49-F238E27FC236}">
                <a16:creationId xmlns:a16="http://schemas.microsoft.com/office/drawing/2014/main" id="{20B47FA0-97BA-461A-BE1D-39D53504CB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5" name="TextBox 4">
            <a:extLst>
              <a:ext uri="{FF2B5EF4-FFF2-40B4-BE49-F238E27FC236}">
                <a16:creationId xmlns:a16="http://schemas.microsoft.com/office/drawing/2014/main" id="{2E60175C-C52D-4AA6-8288-FF2785FC13DB}"/>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6" name="Footer Placeholder 5">
            <a:extLst>
              <a:ext uri="{FF2B5EF4-FFF2-40B4-BE49-F238E27FC236}">
                <a16:creationId xmlns:a16="http://schemas.microsoft.com/office/drawing/2014/main" id="{29D6A63B-D0BB-47DF-982A-246227746464}"/>
              </a:ext>
            </a:extLst>
          </p:cNvPr>
          <p:cNvSpPr>
            <a:spLocks noGrp="1"/>
          </p:cNvSpPr>
          <p:nvPr>
            <p:ph type="ftr" sz="quarter" idx="11"/>
          </p:nvPr>
        </p:nvSpPr>
        <p:spPr/>
        <p:txBody>
          <a:bodyPr/>
          <a:lstStyle/>
          <a:p>
            <a:r>
              <a:rPr lang="en-US" dirty="0"/>
              <a:t>Draft 2  </a:t>
            </a:r>
          </a:p>
        </p:txBody>
      </p:sp>
      <p:sp>
        <p:nvSpPr>
          <p:cNvPr id="7" name="Slide Number Placeholder 6">
            <a:extLst>
              <a:ext uri="{FF2B5EF4-FFF2-40B4-BE49-F238E27FC236}">
                <a16:creationId xmlns:a16="http://schemas.microsoft.com/office/drawing/2014/main" id="{C3DC37E4-0082-402C-B66E-640B9BC1B735}"/>
              </a:ext>
            </a:extLst>
          </p:cNvPr>
          <p:cNvSpPr>
            <a:spLocks noGrp="1"/>
          </p:cNvSpPr>
          <p:nvPr>
            <p:ph type="sldNum" sz="quarter" idx="12"/>
          </p:nvPr>
        </p:nvSpPr>
        <p:spPr/>
        <p:txBody>
          <a:bodyPr/>
          <a:lstStyle/>
          <a:p>
            <a:fld id="{47A6ACD5-4E24-43A5-AB97-F0C7BC4BC8C0}" type="slidenum">
              <a:rPr lang="en-US" smtClean="0"/>
              <a:t>21</a:t>
            </a:fld>
            <a:endParaRPr lang="en-US"/>
          </a:p>
        </p:txBody>
      </p:sp>
      <p:sp>
        <p:nvSpPr>
          <p:cNvPr id="8" name="Date Placeholder 7">
            <a:extLst>
              <a:ext uri="{FF2B5EF4-FFF2-40B4-BE49-F238E27FC236}">
                <a16:creationId xmlns:a16="http://schemas.microsoft.com/office/drawing/2014/main" id="{0DCDD80B-B61B-4541-9EFC-4013FF22548F}"/>
              </a:ext>
            </a:extLst>
          </p:cNvPr>
          <p:cNvSpPr>
            <a:spLocks noGrp="1"/>
          </p:cNvSpPr>
          <p:nvPr>
            <p:ph type="dt" sz="half" idx="10"/>
          </p:nvPr>
        </p:nvSpPr>
        <p:spPr/>
        <p:txBody>
          <a:bodyPr/>
          <a:lstStyle/>
          <a:p>
            <a:fld id="{64F29725-AF72-4EF9-B67E-0ED4EFA4CFAE}" type="datetime1">
              <a:rPr lang="en-US" smtClean="0"/>
              <a:t>2/9/2019</a:t>
            </a:fld>
            <a:endParaRPr lang="en-US"/>
          </a:p>
        </p:txBody>
      </p:sp>
      <p:sp>
        <p:nvSpPr>
          <p:cNvPr id="9" name="Rectangle 2">
            <a:extLst>
              <a:ext uri="{FF2B5EF4-FFF2-40B4-BE49-F238E27FC236}">
                <a16:creationId xmlns:a16="http://schemas.microsoft.com/office/drawing/2014/main" id="{E7929FDC-CC50-4086-957E-66FDD91A1D83}"/>
              </a:ext>
            </a:extLst>
          </p:cNvPr>
          <p:cNvSpPr>
            <a:spLocks noChangeArrowheads="1"/>
          </p:cNvSpPr>
          <p:nvPr/>
        </p:nvSpPr>
        <p:spPr bwMode="auto">
          <a:xfrm>
            <a:off x="2440586" y="1026133"/>
            <a:ext cx="71755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cs typeface="Arial" panose="020B0604020202020204" pitchFamily="34" charset="0"/>
              </a:rPr>
              <a:t>Range Commands</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58146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641D05-CFBA-468F-8E27-4A2F941B11C8}"/>
              </a:ext>
            </a:extLst>
          </p:cNvPr>
          <p:cNvSpPr/>
          <p:nvPr/>
        </p:nvSpPr>
        <p:spPr>
          <a:xfrm>
            <a:off x="1804755" y="1955371"/>
            <a:ext cx="8275782" cy="3939540"/>
          </a:xfrm>
          <a:prstGeom prst="rect">
            <a:avLst/>
          </a:prstGeom>
        </p:spPr>
        <p:txBody>
          <a:bodyPr wrap="square">
            <a:spAutoFit/>
          </a:bodyPr>
          <a:lstStyle/>
          <a:p>
            <a:pPr algn="ctr"/>
            <a:endParaRPr lang="en-US" sz="1400" dirty="0">
              <a:effectLst/>
              <a:latin typeface="Times New Roman" panose="02020603050405020304" pitchFamily="18" charset="0"/>
              <a:ea typeface="Times New Roman" panose="02020603050405020304" pitchFamily="18" charset="0"/>
            </a:endParaRPr>
          </a:p>
          <a:p>
            <a:pPr algn="ctr"/>
            <a:r>
              <a:rPr lang="en-US" sz="3200" b="1" dirty="0">
                <a:solidFill>
                  <a:srgbClr val="000000"/>
                </a:solidFill>
                <a:effectLst/>
                <a:latin typeface="Arial" panose="020B0604020202020204" pitchFamily="34" charset="0"/>
                <a:ea typeface="Times New Roman" panose="02020603050405020304" pitchFamily="18" charset="0"/>
              </a:rPr>
              <a:t>On the Firing Line </a:t>
            </a:r>
            <a:r>
              <a:rPr lang="en-US" sz="1200" b="1" dirty="0">
                <a:solidFill>
                  <a:srgbClr val="000000"/>
                </a:solidFill>
                <a:latin typeface="Arial" panose="020B0604020202020204" pitchFamily="34" charset="0"/>
                <a:ea typeface="Times New Roman" panose="02020603050405020304" pitchFamily="18" charset="0"/>
              </a:rPr>
              <a:t>(shooters go to line and take positions)</a:t>
            </a:r>
            <a:endParaRPr lang="en-US" sz="1100" dirty="0">
              <a:effectLst/>
              <a:latin typeface="Times New Roman" panose="02020603050405020304" pitchFamily="18" charset="0"/>
              <a:ea typeface="Times New Roman" panose="02020603050405020304" pitchFamily="18" charset="0"/>
            </a:endParaRPr>
          </a:p>
          <a:p>
            <a:pPr algn="ctr"/>
            <a:r>
              <a:rPr lang="en-US" sz="3200" b="1" dirty="0">
                <a:solidFill>
                  <a:srgbClr val="000000"/>
                </a:solidFill>
                <a:effectLst/>
                <a:latin typeface="Arial" panose="020B0604020202020204" pitchFamily="34" charset="0"/>
                <a:ea typeface="Times New Roman" panose="02020603050405020304" pitchFamily="18" charset="0"/>
              </a:rPr>
              <a:t>Is the Line Ready </a:t>
            </a:r>
            <a:r>
              <a:rPr lang="en-US" sz="1200" b="1" dirty="0">
                <a:solidFill>
                  <a:srgbClr val="000000"/>
                </a:solidFill>
                <a:latin typeface="Arial" panose="020B0604020202020204" pitchFamily="34" charset="0"/>
                <a:ea typeface="Times New Roman" panose="02020603050405020304" pitchFamily="18" charset="0"/>
              </a:rPr>
              <a:t>(In position, eye protection on)</a:t>
            </a:r>
            <a:endParaRPr lang="en-US" sz="1100" dirty="0">
              <a:effectLst/>
              <a:latin typeface="Times New Roman" panose="02020603050405020304" pitchFamily="18" charset="0"/>
              <a:ea typeface="Times New Roman" panose="02020603050405020304" pitchFamily="18" charset="0"/>
            </a:endParaRPr>
          </a:p>
          <a:p>
            <a:pPr algn="ctr"/>
            <a:r>
              <a:rPr lang="en-US" sz="1200" b="1" dirty="0">
                <a:solidFill>
                  <a:srgbClr val="000000"/>
                </a:solidFill>
                <a:latin typeface="Arial" panose="020B0604020202020204" pitchFamily="34" charset="0"/>
                <a:ea typeface="Times New Roman" panose="02020603050405020304" pitchFamily="18" charset="0"/>
              </a:rPr>
              <a:t>(Listen for not ready) </a:t>
            </a:r>
            <a:r>
              <a:rPr lang="en-US" sz="3200" b="1" dirty="0">
                <a:solidFill>
                  <a:srgbClr val="000000"/>
                </a:solidFill>
                <a:effectLst/>
                <a:latin typeface="Arial" panose="020B0604020202020204" pitchFamily="34" charset="0"/>
                <a:ea typeface="Times New Roman" panose="02020603050405020304" pitchFamily="18" charset="0"/>
              </a:rPr>
              <a:t>The Line is Ready </a:t>
            </a:r>
            <a:endParaRPr lang="en-US" sz="1100" dirty="0">
              <a:effectLst/>
              <a:latin typeface="Times New Roman" panose="02020603050405020304" pitchFamily="18" charset="0"/>
              <a:ea typeface="Times New Roman" panose="02020603050405020304" pitchFamily="18" charset="0"/>
            </a:endParaRPr>
          </a:p>
          <a:p>
            <a:pPr algn="ctr"/>
            <a:r>
              <a:rPr lang="en-US" sz="3200" b="1" dirty="0">
                <a:solidFill>
                  <a:srgbClr val="000000"/>
                </a:solidFill>
                <a:effectLst/>
                <a:latin typeface="Arial" panose="020B0604020202020204" pitchFamily="34" charset="0"/>
                <a:ea typeface="Times New Roman" panose="02020603050405020304" pitchFamily="18" charset="0"/>
              </a:rPr>
              <a:t>(Load)</a:t>
            </a:r>
            <a:r>
              <a:rPr lang="en-US" sz="1200" b="1" dirty="0">
                <a:solidFill>
                  <a:srgbClr val="000000"/>
                </a:solidFill>
                <a:latin typeface="Arial" panose="020B0604020202020204" pitchFamily="34" charset="0"/>
                <a:ea typeface="Times New Roman" panose="02020603050405020304" pitchFamily="18" charset="0"/>
              </a:rPr>
              <a:t>(If shooter is loading the gun)</a:t>
            </a:r>
            <a:endParaRPr lang="en-US" sz="1100" dirty="0">
              <a:effectLst/>
              <a:latin typeface="Times New Roman" panose="02020603050405020304" pitchFamily="18" charset="0"/>
              <a:ea typeface="Times New Roman" panose="02020603050405020304" pitchFamily="18" charset="0"/>
            </a:endParaRPr>
          </a:p>
          <a:p>
            <a:pPr algn="ctr"/>
            <a:r>
              <a:rPr lang="en-US" sz="3200" b="1" dirty="0">
                <a:solidFill>
                  <a:srgbClr val="000000"/>
                </a:solidFill>
                <a:effectLst/>
                <a:latin typeface="Arial" panose="020B0604020202020204" pitchFamily="34" charset="0"/>
                <a:ea typeface="Times New Roman" panose="02020603050405020304" pitchFamily="18" charset="0"/>
              </a:rPr>
              <a:t>Ready on the Firing Line</a:t>
            </a:r>
            <a:endParaRPr lang="en-US" sz="1100" dirty="0">
              <a:effectLst/>
              <a:latin typeface="Times New Roman" panose="02020603050405020304" pitchFamily="18" charset="0"/>
              <a:ea typeface="Times New Roman" panose="02020603050405020304" pitchFamily="18" charset="0"/>
            </a:endParaRPr>
          </a:p>
          <a:p>
            <a:pPr algn="ctr"/>
            <a:r>
              <a:rPr lang="en-US" sz="3200" b="1" dirty="0">
                <a:solidFill>
                  <a:srgbClr val="000000"/>
                </a:solidFill>
                <a:effectLst/>
                <a:latin typeface="Arial" panose="020B0604020202020204" pitchFamily="34" charset="0"/>
                <a:ea typeface="Times New Roman" panose="02020603050405020304" pitchFamily="18" charset="0"/>
              </a:rPr>
              <a:t>(Load and) Commence Firing</a:t>
            </a:r>
            <a:endParaRPr lang="en-US" sz="1100" dirty="0">
              <a:effectLst/>
              <a:latin typeface="Times New Roman" panose="02020603050405020304" pitchFamily="18" charset="0"/>
              <a:ea typeface="Times New Roman" panose="02020603050405020304" pitchFamily="18" charset="0"/>
            </a:endParaRPr>
          </a:p>
          <a:p>
            <a:pPr algn="ctr">
              <a:spcAft>
                <a:spcPts val="600"/>
              </a:spcAft>
            </a:pPr>
            <a:r>
              <a:rPr lang="en-US" sz="4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Cease Fire</a:t>
            </a:r>
            <a:endParaRPr lang="en-US" sz="900" dirty="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390C6595-C047-4AAC-8A05-1E1B2FA679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5" name="TextBox 4">
            <a:extLst>
              <a:ext uri="{FF2B5EF4-FFF2-40B4-BE49-F238E27FC236}">
                <a16:creationId xmlns:a16="http://schemas.microsoft.com/office/drawing/2014/main" id="{4DBD6635-0604-4646-8606-3DC64B75A283}"/>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pic>
        <p:nvPicPr>
          <p:cNvPr id="6" name="Picture 5">
            <a:extLst>
              <a:ext uri="{FF2B5EF4-FFF2-40B4-BE49-F238E27FC236}">
                <a16:creationId xmlns:a16="http://schemas.microsoft.com/office/drawing/2014/main" id="{EE8DEA46-3BC0-47D7-BAA2-EDACE034BC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3" name="Footer Placeholder 2">
            <a:extLst>
              <a:ext uri="{FF2B5EF4-FFF2-40B4-BE49-F238E27FC236}">
                <a16:creationId xmlns:a16="http://schemas.microsoft.com/office/drawing/2014/main" id="{D0E48EA6-D72F-4EF3-A67E-CA4F61723F32}"/>
              </a:ext>
            </a:extLst>
          </p:cNvPr>
          <p:cNvSpPr>
            <a:spLocks noGrp="1"/>
          </p:cNvSpPr>
          <p:nvPr>
            <p:ph type="ftr" sz="quarter" idx="11"/>
          </p:nvPr>
        </p:nvSpPr>
        <p:spPr/>
        <p:txBody>
          <a:bodyPr/>
          <a:lstStyle/>
          <a:p>
            <a:r>
              <a:rPr lang="en-US" dirty="0"/>
              <a:t>Draft 2  </a:t>
            </a:r>
          </a:p>
        </p:txBody>
      </p:sp>
      <p:sp>
        <p:nvSpPr>
          <p:cNvPr id="7" name="Slide Number Placeholder 6">
            <a:extLst>
              <a:ext uri="{FF2B5EF4-FFF2-40B4-BE49-F238E27FC236}">
                <a16:creationId xmlns:a16="http://schemas.microsoft.com/office/drawing/2014/main" id="{4AC0FC23-5F70-4408-BFAB-C6ED19657F7D}"/>
              </a:ext>
            </a:extLst>
          </p:cNvPr>
          <p:cNvSpPr>
            <a:spLocks noGrp="1"/>
          </p:cNvSpPr>
          <p:nvPr>
            <p:ph type="sldNum" sz="quarter" idx="12"/>
          </p:nvPr>
        </p:nvSpPr>
        <p:spPr/>
        <p:txBody>
          <a:bodyPr/>
          <a:lstStyle/>
          <a:p>
            <a:fld id="{47A6ACD5-4E24-43A5-AB97-F0C7BC4BC8C0}" type="slidenum">
              <a:rPr lang="en-US" smtClean="0"/>
              <a:t>22</a:t>
            </a:fld>
            <a:endParaRPr lang="en-US"/>
          </a:p>
        </p:txBody>
      </p:sp>
      <p:sp>
        <p:nvSpPr>
          <p:cNvPr id="8" name="Date Placeholder 7">
            <a:extLst>
              <a:ext uri="{FF2B5EF4-FFF2-40B4-BE49-F238E27FC236}">
                <a16:creationId xmlns:a16="http://schemas.microsoft.com/office/drawing/2014/main" id="{36F32E86-4B04-41FA-BA2F-59EC04FD4ED4}"/>
              </a:ext>
            </a:extLst>
          </p:cNvPr>
          <p:cNvSpPr>
            <a:spLocks noGrp="1"/>
          </p:cNvSpPr>
          <p:nvPr>
            <p:ph type="dt" sz="half" idx="10"/>
          </p:nvPr>
        </p:nvSpPr>
        <p:spPr/>
        <p:txBody>
          <a:bodyPr/>
          <a:lstStyle/>
          <a:p>
            <a:fld id="{8B07A264-2BDC-44F7-95E9-8F3D384A80EC}" type="datetime1">
              <a:rPr lang="en-US" smtClean="0"/>
              <a:t>2/9/2019</a:t>
            </a:fld>
            <a:endParaRPr lang="en-US"/>
          </a:p>
        </p:txBody>
      </p:sp>
      <p:sp>
        <p:nvSpPr>
          <p:cNvPr id="9" name="Rectangle 2">
            <a:extLst>
              <a:ext uri="{FF2B5EF4-FFF2-40B4-BE49-F238E27FC236}">
                <a16:creationId xmlns:a16="http://schemas.microsoft.com/office/drawing/2014/main" id="{0E7F9DEB-8A4C-4563-B079-9971B2C1083F}"/>
              </a:ext>
            </a:extLst>
          </p:cNvPr>
          <p:cNvSpPr>
            <a:spLocks noChangeArrowheads="1"/>
          </p:cNvSpPr>
          <p:nvPr/>
        </p:nvSpPr>
        <p:spPr bwMode="auto">
          <a:xfrm>
            <a:off x="2440586" y="1026133"/>
            <a:ext cx="71755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cs typeface="Arial" panose="020B0604020202020204" pitchFamily="34" charset="0"/>
              </a:rPr>
              <a:t>Range Commands</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3644183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18E889-E770-4ECE-B7ED-1B7D00086FC6}"/>
              </a:ext>
            </a:extLst>
          </p:cNvPr>
          <p:cNvSpPr/>
          <p:nvPr/>
        </p:nvSpPr>
        <p:spPr>
          <a:xfrm>
            <a:off x="2985857" y="1893137"/>
            <a:ext cx="6096000" cy="3139321"/>
          </a:xfrm>
          <a:prstGeom prst="rect">
            <a:avLst/>
          </a:prstGeom>
        </p:spPr>
        <p:txBody>
          <a:bodyPr>
            <a:spAutoFit/>
          </a:bodyPr>
          <a:lstStyle/>
          <a:p>
            <a:pPr algn="ctr"/>
            <a:r>
              <a:rPr lang="en-US" sz="6600" b="1" dirty="0">
                <a:latin typeface="Arial" panose="020B0604020202020204" pitchFamily="34" charset="0"/>
                <a:ea typeface="Times New Roman" panose="02020603050405020304" pitchFamily="18" charset="0"/>
                <a:cs typeface="Times New Roman" panose="02020603050405020304" pitchFamily="18" charset="0"/>
              </a:rPr>
              <a:t>Make sure</a:t>
            </a:r>
            <a:endParaRPr lang="en-US" sz="6600" dirty="0">
              <a:effectLst/>
              <a:latin typeface="Times New Roman" panose="02020603050405020304" pitchFamily="18" charset="0"/>
              <a:ea typeface="Times New Roman" panose="02020603050405020304" pitchFamily="18" charset="0"/>
            </a:endParaRPr>
          </a:p>
          <a:p>
            <a:pPr algn="ctr"/>
            <a:r>
              <a:rPr lang="en-US" sz="6600" b="1" dirty="0">
                <a:latin typeface="Arial" panose="020B0604020202020204" pitchFamily="34" charset="0"/>
                <a:ea typeface="Times New Roman" panose="02020603050405020304" pitchFamily="18" charset="0"/>
                <a:cs typeface="Times New Roman" panose="02020603050405020304" pitchFamily="18" charset="0"/>
              </a:rPr>
              <a:t>the </a:t>
            </a:r>
            <a:r>
              <a:rPr lang="en-US" sz="6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red</a:t>
            </a:r>
            <a:r>
              <a:rPr lang="en-US" sz="6600" b="1" dirty="0">
                <a:latin typeface="Arial" panose="020B0604020202020204" pitchFamily="34" charset="0"/>
                <a:ea typeface="Times New Roman" panose="02020603050405020304" pitchFamily="18" charset="0"/>
                <a:cs typeface="Times New Roman" panose="02020603050405020304" pitchFamily="18" charset="0"/>
              </a:rPr>
              <a:t> flag</a:t>
            </a:r>
            <a:endParaRPr lang="en-US" sz="6600" dirty="0">
              <a:effectLst/>
              <a:latin typeface="Times New Roman" panose="02020603050405020304" pitchFamily="18" charset="0"/>
              <a:ea typeface="Times New Roman" panose="02020603050405020304" pitchFamily="18" charset="0"/>
            </a:endParaRPr>
          </a:p>
          <a:p>
            <a:pPr algn="ctr"/>
            <a:r>
              <a:rPr lang="en-US" sz="6600" b="1" dirty="0">
                <a:latin typeface="Arial" panose="020B0604020202020204" pitchFamily="34" charset="0"/>
                <a:ea typeface="Times New Roman" panose="02020603050405020304" pitchFamily="18" charset="0"/>
                <a:cs typeface="Times New Roman" panose="02020603050405020304" pitchFamily="18" charset="0"/>
              </a:rPr>
              <a:t>is displayed.</a:t>
            </a:r>
            <a:endParaRPr lang="en-US" sz="6600" dirty="0"/>
          </a:p>
        </p:txBody>
      </p:sp>
      <p:pic>
        <p:nvPicPr>
          <p:cNvPr id="5" name="Picture 4">
            <a:extLst>
              <a:ext uri="{FF2B5EF4-FFF2-40B4-BE49-F238E27FC236}">
                <a16:creationId xmlns:a16="http://schemas.microsoft.com/office/drawing/2014/main" id="{67965F7D-73A8-410A-ACFA-CADAE8CA2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8" name="Picture 7">
            <a:extLst>
              <a:ext uri="{FF2B5EF4-FFF2-40B4-BE49-F238E27FC236}">
                <a16:creationId xmlns:a16="http://schemas.microsoft.com/office/drawing/2014/main" id="{EC1E93B0-F3D7-4E75-BCEF-61B50F97F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9" name="TextBox 8">
            <a:extLst>
              <a:ext uri="{FF2B5EF4-FFF2-40B4-BE49-F238E27FC236}">
                <a16:creationId xmlns:a16="http://schemas.microsoft.com/office/drawing/2014/main" id="{CD5BA559-4DE5-4315-B654-BE8B4D7F56B4}"/>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FC8B130D-C00E-464B-8FB5-B8008D01BA93}"/>
              </a:ext>
            </a:extLst>
          </p:cNvPr>
          <p:cNvSpPr>
            <a:spLocks noGrp="1"/>
          </p:cNvSpPr>
          <p:nvPr>
            <p:ph type="ftr" sz="quarter" idx="11"/>
          </p:nvPr>
        </p:nvSpPr>
        <p:spPr/>
        <p:txBody>
          <a:bodyPr/>
          <a:lstStyle/>
          <a:p>
            <a:r>
              <a:rPr lang="en-US" dirty="0"/>
              <a:t>Draft 2 2  </a:t>
            </a:r>
          </a:p>
        </p:txBody>
      </p:sp>
      <p:sp>
        <p:nvSpPr>
          <p:cNvPr id="3" name="Slide Number Placeholder 2">
            <a:extLst>
              <a:ext uri="{FF2B5EF4-FFF2-40B4-BE49-F238E27FC236}">
                <a16:creationId xmlns:a16="http://schemas.microsoft.com/office/drawing/2014/main" id="{9846E01A-75C3-433A-9EAA-D4E2B487B27C}"/>
              </a:ext>
            </a:extLst>
          </p:cNvPr>
          <p:cNvSpPr>
            <a:spLocks noGrp="1"/>
          </p:cNvSpPr>
          <p:nvPr>
            <p:ph type="sldNum" sz="quarter" idx="12"/>
          </p:nvPr>
        </p:nvSpPr>
        <p:spPr/>
        <p:txBody>
          <a:bodyPr/>
          <a:lstStyle/>
          <a:p>
            <a:fld id="{47A6ACD5-4E24-43A5-AB97-F0C7BC4BC8C0}" type="slidenum">
              <a:rPr lang="en-US" smtClean="0"/>
              <a:t>3</a:t>
            </a:fld>
            <a:endParaRPr lang="en-US"/>
          </a:p>
        </p:txBody>
      </p:sp>
      <p:sp>
        <p:nvSpPr>
          <p:cNvPr id="6" name="Date Placeholder 5">
            <a:extLst>
              <a:ext uri="{FF2B5EF4-FFF2-40B4-BE49-F238E27FC236}">
                <a16:creationId xmlns:a16="http://schemas.microsoft.com/office/drawing/2014/main" id="{0D37F1AA-6E2A-4B43-994C-DA0695845C77}"/>
              </a:ext>
            </a:extLst>
          </p:cNvPr>
          <p:cNvSpPr>
            <a:spLocks noGrp="1"/>
          </p:cNvSpPr>
          <p:nvPr>
            <p:ph type="dt" sz="half" idx="10"/>
          </p:nvPr>
        </p:nvSpPr>
        <p:spPr/>
        <p:txBody>
          <a:bodyPr/>
          <a:lstStyle/>
          <a:p>
            <a:fld id="{E0F8452F-5090-455D-808B-60E33B0F7150}" type="datetime1">
              <a:rPr lang="en-US" smtClean="0"/>
              <a:t>2/9/2019</a:t>
            </a:fld>
            <a:endParaRPr lang="en-US"/>
          </a:p>
        </p:txBody>
      </p:sp>
    </p:spTree>
    <p:extLst>
      <p:ext uri="{BB962C8B-B14F-4D97-AF65-F5344CB8AC3E}">
        <p14:creationId xmlns:p14="http://schemas.microsoft.com/office/powerpoint/2010/main" val="4195042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965F7D-73A8-410A-ACFA-CADAE8CA2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sp>
        <p:nvSpPr>
          <p:cNvPr id="2" name="Rectangle 1">
            <a:extLst>
              <a:ext uri="{FF2B5EF4-FFF2-40B4-BE49-F238E27FC236}">
                <a16:creationId xmlns:a16="http://schemas.microsoft.com/office/drawing/2014/main" id="{1FC3C6AA-FA01-4A15-BBD6-395474187AD6}"/>
              </a:ext>
            </a:extLst>
          </p:cNvPr>
          <p:cNvSpPr/>
          <p:nvPr/>
        </p:nvSpPr>
        <p:spPr>
          <a:xfrm>
            <a:off x="2980371" y="1819071"/>
            <a:ext cx="6096000" cy="4416594"/>
          </a:xfrm>
          <a:prstGeom prst="rect">
            <a:avLst/>
          </a:prstGeom>
        </p:spPr>
        <p:txBody>
          <a:bodyPr>
            <a:spAutoFit/>
          </a:bodyPr>
          <a:lstStyle/>
          <a:p>
            <a:pPr algn="ctr"/>
            <a:r>
              <a:rPr lang="en-US" sz="4000" b="1" i="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BB Guns</a:t>
            </a:r>
            <a:endParaRPr lang="en-US" sz="2400" dirty="0">
              <a:latin typeface="Times New Roman" panose="02020603050405020304" pitchFamily="18" charset="0"/>
              <a:ea typeface="Times New Roman" panose="02020603050405020304" pitchFamily="18" charset="0"/>
            </a:endParaRPr>
          </a:p>
          <a:p>
            <a:pPr algn="ctr"/>
            <a:r>
              <a:rPr lang="en-US" sz="2400" b="1" i="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ctr"/>
            <a:r>
              <a:rPr lang="en-US" sz="4000" b="1" i="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Are</a:t>
            </a:r>
            <a:r>
              <a:rPr lang="en-US" sz="4000" b="1" dirty="0">
                <a:latin typeface="Arial" panose="020B0604020202020204" pitchFamily="34" charset="0"/>
                <a:ea typeface="Times New Roman" panose="02020603050405020304" pitchFamily="18" charset="0"/>
                <a:cs typeface="Times New Roman" panose="02020603050405020304" pitchFamily="18" charset="0"/>
              </a:rPr>
              <a:t> </a:t>
            </a:r>
            <a:r>
              <a:rPr lang="en-US" sz="2800" b="1" dirty="0">
                <a:latin typeface="Arial" panose="020B0604020202020204" pitchFamily="34" charset="0"/>
                <a:ea typeface="Times New Roman" panose="02020603050405020304" pitchFamily="18" charset="0"/>
                <a:cs typeface="Times New Roman" panose="02020603050405020304" pitchFamily="18" charset="0"/>
              </a:rPr>
              <a:t>they </a:t>
            </a:r>
            <a:endParaRPr lang="en-US" sz="2400" dirty="0">
              <a:latin typeface="Times New Roman" panose="02020603050405020304" pitchFamily="18" charset="0"/>
              <a:ea typeface="Times New Roman" panose="02020603050405020304" pitchFamily="18" charset="0"/>
            </a:endParaRPr>
          </a:p>
          <a:p>
            <a:pPr algn="ctr"/>
            <a:r>
              <a:rPr lang="en-US" sz="6000" b="1" dirty="0">
                <a:latin typeface="Arial" panose="020B0604020202020204" pitchFamily="34" charset="0"/>
                <a:ea typeface="Times New Roman" panose="02020603050405020304" pitchFamily="18" charset="0"/>
                <a:cs typeface="Times New Roman" panose="02020603050405020304" pitchFamily="18" charset="0"/>
              </a:rPr>
              <a:t>Toys</a:t>
            </a:r>
            <a:endParaRPr lang="en-US" sz="2400" dirty="0">
              <a:latin typeface="Times New Roman" panose="02020603050405020304" pitchFamily="18" charset="0"/>
              <a:ea typeface="Times New Roman" panose="02020603050405020304" pitchFamily="18" charset="0"/>
            </a:endParaRPr>
          </a:p>
          <a:p>
            <a:pPr algn="ctr"/>
            <a:r>
              <a:rPr lang="en-US" sz="2800" b="1" dirty="0">
                <a:latin typeface="Arial" panose="020B0604020202020204" pitchFamily="34" charset="0"/>
                <a:ea typeface="Times New Roman" panose="02020603050405020304" pitchFamily="18" charset="0"/>
                <a:cs typeface="Times New Roman" panose="02020603050405020304" pitchFamily="18" charset="0"/>
              </a:rPr>
              <a:t>or</a:t>
            </a:r>
            <a:endParaRPr lang="en-US" sz="2400" dirty="0">
              <a:latin typeface="Times New Roman" panose="02020603050405020304" pitchFamily="18" charset="0"/>
              <a:ea typeface="Times New Roman" panose="02020603050405020304" pitchFamily="18" charset="0"/>
            </a:endParaRPr>
          </a:p>
          <a:p>
            <a:pPr algn="ctr"/>
            <a:r>
              <a:rPr lang="en-US" sz="6000" b="1" i="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Real Guns</a:t>
            </a:r>
            <a:r>
              <a:rPr lang="en-US" sz="6000" b="1" dirty="0">
                <a:latin typeface="Arial" panose="020B0604020202020204" pitchFamily="34"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br>
              <a:rPr lang="en-US" sz="1100" b="1" dirty="0">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pic>
        <p:nvPicPr>
          <p:cNvPr id="8" name="Picture 7">
            <a:extLst>
              <a:ext uri="{FF2B5EF4-FFF2-40B4-BE49-F238E27FC236}">
                <a16:creationId xmlns:a16="http://schemas.microsoft.com/office/drawing/2014/main" id="{F147E662-33B8-410F-B06C-4E488A0F42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9" name="TextBox 8">
            <a:extLst>
              <a:ext uri="{FF2B5EF4-FFF2-40B4-BE49-F238E27FC236}">
                <a16:creationId xmlns:a16="http://schemas.microsoft.com/office/drawing/2014/main" id="{2CFD7D68-A12C-4FCC-AADD-25FFDDDA7DC3}"/>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3" name="Footer Placeholder 2">
            <a:extLst>
              <a:ext uri="{FF2B5EF4-FFF2-40B4-BE49-F238E27FC236}">
                <a16:creationId xmlns:a16="http://schemas.microsoft.com/office/drawing/2014/main" id="{74A82661-68B4-47A8-A510-160AE2595847}"/>
              </a:ext>
            </a:extLst>
          </p:cNvPr>
          <p:cNvSpPr>
            <a:spLocks noGrp="1"/>
          </p:cNvSpPr>
          <p:nvPr>
            <p:ph type="ftr" sz="quarter" idx="11"/>
          </p:nvPr>
        </p:nvSpPr>
        <p:spPr/>
        <p:txBody>
          <a:bodyPr/>
          <a:lstStyle/>
          <a:p>
            <a:r>
              <a:rPr lang="en-US" dirty="0"/>
              <a:t>Draft 2 2  </a:t>
            </a:r>
          </a:p>
        </p:txBody>
      </p:sp>
      <p:sp>
        <p:nvSpPr>
          <p:cNvPr id="4" name="Slide Number Placeholder 3">
            <a:extLst>
              <a:ext uri="{FF2B5EF4-FFF2-40B4-BE49-F238E27FC236}">
                <a16:creationId xmlns:a16="http://schemas.microsoft.com/office/drawing/2014/main" id="{20896C85-B1C5-4601-8F58-E7F6517A4F64}"/>
              </a:ext>
            </a:extLst>
          </p:cNvPr>
          <p:cNvSpPr>
            <a:spLocks noGrp="1"/>
          </p:cNvSpPr>
          <p:nvPr>
            <p:ph type="sldNum" sz="quarter" idx="12"/>
          </p:nvPr>
        </p:nvSpPr>
        <p:spPr/>
        <p:txBody>
          <a:bodyPr/>
          <a:lstStyle/>
          <a:p>
            <a:fld id="{47A6ACD5-4E24-43A5-AB97-F0C7BC4BC8C0}" type="slidenum">
              <a:rPr lang="en-US" smtClean="0"/>
              <a:t>4</a:t>
            </a:fld>
            <a:endParaRPr lang="en-US"/>
          </a:p>
        </p:txBody>
      </p:sp>
      <p:sp>
        <p:nvSpPr>
          <p:cNvPr id="6" name="Date Placeholder 5">
            <a:extLst>
              <a:ext uri="{FF2B5EF4-FFF2-40B4-BE49-F238E27FC236}">
                <a16:creationId xmlns:a16="http://schemas.microsoft.com/office/drawing/2014/main" id="{492DA448-A349-4BBC-8DD2-91AF3ACE665D}"/>
              </a:ext>
            </a:extLst>
          </p:cNvPr>
          <p:cNvSpPr>
            <a:spLocks noGrp="1"/>
          </p:cNvSpPr>
          <p:nvPr>
            <p:ph type="dt" sz="half" idx="10"/>
          </p:nvPr>
        </p:nvSpPr>
        <p:spPr/>
        <p:txBody>
          <a:bodyPr/>
          <a:lstStyle/>
          <a:p>
            <a:fld id="{190657D0-2A00-499B-9B09-4B8F59AA3F2C}" type="datetime1">
              <a:rPr lang="en-US" smtClean="0"/>
              <a:t>2/9/2019</a:t>
            </a:fld>
            <a:endParaRPr lang="en-US"/>
          </a:p>
        </p:txBody>
      </p:sp>
    </p:spTree>
    <p:extLst>
      <p:ext uri="{BB962C8B-B14F-4D97-AF65-F5344CB8AC3E}">
        <p14:creationId xmlns:p14="http://schemas.microsoft.com/office/powerpoint/2010/main" val="141411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3C00C4-C277-462B-9272-16C60E0CD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7" name="Picture 6">
            <a:extLst>
              <a:ext uri="{FF2B5EF4-FFF2-40B4-BE49-F238E27FC236}">
                <a16:creationId xmlns:a16="http://schemas.microsoft.com/office/drawing/2014/main" id="{E07244E9-ABCE-48AC-99A7-F5FA0E6BFF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8" name="TextBox 7">
            <a:extLst>
              <a:ext uri="{FF2B5EF4-FFF2-40B4-BE49-F238E27FC236}">
                <a16:creationId xmlns:a16="http://schemas.microsoft.com/office/drawing/2014/main" id="{C2F20C9E-FE7D-418D-95D6-0B65CE254F7A}"/>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E9972E46-D56B-4EBC-BA49-0A460331FB94}"/>
              </a:ext>
            </a:extLst>
          </p:cNvPr>
          <p:cNvSpPr>
            <a:spLocks noGrp="1"/>
          </p:cNvSpPr>
          <p:nvPr>
            <p:ph type="ftr" sz="quarter" idx="11"/>
          </p:nvPr>
        </p:nvSpPr>
        <p:spPr/>
        <p:txBody>
          <a:bodyPr/>
          <a:lstStyle/>
          <a:p>
            <a:r>
              <a:rPr lang="en-US" dirty="0"/>
              <a:t>Draft 2 2  </a:t>
            </a:r>
          </a:p>
        </p:txBody>
      </p:sp>
      <p:sp>
        <p:nvSpPr>
          <p:cNvPr id="4" name="Slide Number Placeholder 3">
            <a:extLst>
              <a:ext uri="{FF2B5EF4-FFF2-40B4-BE49-F238E27FC236}">
                <a16:creationId xmlns:a16="http://schemas.microsoft.com/office/drawing/2014/main" id="{38BE8548-7017-44C6-A0A1-EBD0DD9FF6C8}"/>
              </a:ext>
            </a:extLst>
          </p:cNvPr>
          <p:cNvSpPr>
            <a:spLocks noGrp="1"/>
          </p:cNvSpPr>
          <p:nvPr>
            <p:ph type="sldNum" sz="quarter" idx="12"/>
          </p:nvPr>
        </p:nvSpPr>
        <p:spPr/>
        <p:txBody>
          <a:bodyPr/>
          <a:lstStyle/>
          <a:p>
            <a:fld id="{47A6ACD5-4E24-43A5-AB97-F0C7BC4BC8C0}" type="slidenum">
              <a:rPr lang="en-US" smtClean="0"/>
              <a:t>5</a:t>
            </a:fld>
            <a:endParaRPr lang="en-US"/>
          </a:p>
        </p:txBody>
      </p:sp>
      <p:sp>
        <p:nvSpPr>
          <p:cNvPr id="6" name="Date Placeholder 5">
            <a:extLst>
              <a:ext uri="{FF2B5EF4-FFF2-40B4-BE49-F238E27FC236}">
                <a16:creationId xmlns:a16="http://schemas.microsoft.com/office/drawing/2014/main" id="{AC7DE5D7-B202-4F7F-89CF-CA7058CBD754}"/>
              </a:ext>
            </a:extLst>
          </p:cNvPr>
          <p:cNvSpPr>
            <a:spLocks noGrp="1"/>
          </p:cNvSpPr>
          <p:nvPr>
            <p:ph type="dt" sz="half" idx="10"/>
          </p:nvPr>
        </p:nvSpPr>
        <p:spPr/>
        <p:txBody>
          <a:bodyPr/>
          <a:lstStyle/>
          <a:p>
            <a:fld id="{05FF1029-854C-4982-8C6C-4EC389C3F899}" type="datetime1">
              <a:rPr lang="en-US" smtClean="0"/>
              <a:t>2/9/2019</a:t>
            </a:fld>
            <a:endParaRPr lang="en-US"/>
          </a:p>
        </p:txBody>
      </p:sp>
      <p:sp>
        <p:nvSpPr>
          <p:cNvPr id="9" name="Rectangle 8">
            <a:extLst>
              <a:ext uri="{FF2B5EF4-FFF2-40B4-BE49-F238E27FC236}">
                <a16:creationId xmlns:a16="http://schemas.microsoft.com/office/drawing/2014/main" id="{1B6F62B1-2FF2-4584-8B97-3CABDE0DAE58}"/>
              </a:ext>
            </a:extLst>
          </p:cNvPr>
          <p:cNvSpPr/>
          <p:nvPr/>
        </p:nvSpPr>
        <p:spPr>
          <a:xfrm>
            <a:off x="2363373" y="1131923"/>
            <a:ext cx="7329996" cy="477053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accent1"/>
                </a:solidFill>
                <a:effectLst/>
                <a:uLnTx/>
                <a:uFillTx/>
                <a:latin typeface="Arial" panose="020B0604020202020204" pitchFamily="34" charset="0"/>
                <a:ea typeface="Times New Roman" panose="02020603050405020304" pitchFamily="18" charset="0"/>
                <a:cs typeface="Times New Roman" panose="02020603050405020304" pitchFamily="18" charset="0"/>
              </a:rPr>
              <a:t>What Causes Shooting Accidents?</a:t>
            </a:r>
            <a:endParaRPr kumimoji="0" lang="en-US" sz="1050" b="0" i="0" u="none" strike="noStrike" kern="1200" cap="none" spc="0" normalizeH="0" baseline="0" noProof="0" dirty="0">
              <a:ln>
                <a:noFill/>
              </a:ln>
              <a:solidFill>
                <a:schemeClr val="accent1"/>
              </a:solidFill>
              <a:effectLst/>
              <a:uLnTx/>
              <a:uFillTx/>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n-US"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Most </a:t>
            </a:r>
            <a:r>
              <a:rPr lang="en-US"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shooting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accidents are caused by ignorance and/or carelessness.</a:t>
            </a:r>
            <a:endParaRPr kumimoji="0" lang="en-US"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n-US"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Ignorance: </a:t>
            </a:r>
            <a:endParaRPr kumimoji="0" lang="en-US"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3716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solidFill>
                <a:effectLst/>
                <a:uLnTx/>
                <a:uFillTx/>
                <a:latin typeface="Arial" panose="020B0604020202020204" pitchFamily="34" charset="0"/>
                <a:ea typeface="Times New Roman" panose="02020603050405020304" pitchFamily="18" charset="0"/>
                <a:cs typeface="Times New Roman" panose="02020603050405020304" pitchFamily="18" charset="0"/>
              </a:rPr>
              <a:t>Lack of knowledge</a:t>
            </a:r>
            <a:endParaRPr kumimoji="0" lang="en-US" sz="1050" b="0" i="0" u="none" strike="noStrike" kern="1200" cap="none" spc="0" normalizeH="0" baseline="0" noProof="0" dirty="0">
              <a:ln>
                <a:noFill/>
              </a:ln>
              <a:solidFill>
                <a:schemeClr val="accent1"/>
              </a:solidFill>
              <a:effectLst/>
              <a:uLnTx/>
              <a:uFillTx/>
              <a:latin typeface="Times New Roman" panose="02020603050405020304" pitchFamily="18" charset="0"/>
              <a:ea typeface="Times New Roman" panose="02020603050405020304"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Carelessness: </a:t>
            </a:r>
            <a:endParaRPr kumimoji="0" lang="en-US"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371600" marR="0" lvl="3"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solidFill>
                <a:effectLst/>
                <a:uLnTx/>
                <a:uFillTx/>
                <a:latin typeface="Arial" panose="020B0604020202020204" pitchFamily="34" charset="0"/>
                <a:ea typeface="Times New Roman" panose="02020603050405020304" pitchFamily="18" charset="0"/>
                <a:cs typeface="Times New Roman" panose="02020603050405020304" pitchFamily="18" charset="0"/>
              </a:rPr>
              <a:t>Failure to use knowledge</a:t>
            </a:r>
            <a:endParaRPr kumimoji="0" lang="en-US" sz="2800" b="0" i="0" u="none" strike="noStrike" kern="1200" cap="none" spc="0" normalizeH="0" baseline="0" noProof="0" dirty="0">
              <a:ln>
                <a:noFill/>
              </a:ln>
              <a:solidFill>
                <a:schemeClr val="accent1"/>
              </a:solidFill>
              <a:effectLst/>
              <a:uLnTx/>
              <a:uFillTx/>
              <a:latin typeface="Calibri" panose="020F0502020204030204"/>
            </a:endParaRPr>
          </a:p>
        </p:txBody>
      </p:sp>
    </p:spTree>
    <p:extLst>
      <p:ext uri="{BB962C8B-B14F-4D97-AF65-F5344CB8AC3E}">
        <p14:creationId xmlns:p14="http://schemas.microsoft.com/office/powerpoint/2010/main" val="364408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C8E28F6-06F7-475F-84E7-C8B3DCDD3877}"/>
              </a:ext>
            </a:extLst>
          </p:cNvPr>
          <p:cNvGraphicFramePr>
            <a:graphicFrameLocks noGrp="1"/>
          </p:cNvGraphicFramePr>
          <p:nvPr>
            <p:extLst/>
          </p:nvPr>
        </p:nvGraphicFramePr>
        <p:xfrm>
          <a:off x="1609725" y="2004854"/>
          <a:ext cx="8972550" cy="3992880"/>
        </p:xfrm>
        <a:graphic>
          <a:graphicData uri="http://schemas.openxmlformats.org/drawingml/2006/table">
            <a:tbl>
              <a:tblPr>
                <a:tableStyleId>{5C22544A-7EE6-4342-B048-85BDC9FD1C3A}</a:tableStyleId>
              </a:tblPr>
              <a:tblGrid>
                <a:gridCol w="800100">
                  <a:extLst>
                    <a:ext uri="{9D8B030D-6E8A-4147-A177-3AD203B41FA5}">
                      <a16:colId xmlns:a16="http://schemas.microsoft.com/office/drawing/2014/main" val="3523189705"/>
                    </a:ext>
                  </a:extLst>
                </a:gridCol>
                <a:gridCol w="8172450">
                  <a:extLst>
                    <a:ext uri="{9D8B030D-6E8A-4147-A177-3AD203B41FA5}">
                      <a16:colId xmlns:a16="http://schemas.microsoft.com/office/drawing/2014/main" val="739380143"/>
                    </a:ext>
                  </a:extLst>
                </a:gridCol>
              </a:tblGrid>
              <a:tr h="0">
                <a:tc>
                  <a:txBody>
                    <a:bodyPr/>
                    <a:lstStyle/>
                    <a:p>
                      <a:pPr marL="0" marR="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3600" dirty="0">
                          <a:solidFill>
                            <a:srgbClr val="FF0000"/>
                          </a:solidFill>
                          <a:effectLst/>
                        </a:rPr>
                        <a:t>Always</a:t>
                      </a:r>
                      <a:r>
                        <a:rPr lang="en-US" sz="3600" dirty="0">
                          <a:effectLst/>
                        </a:rPr>
                        <a:t> keep the gun pointed in a safe direction.</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378857064"/>
                  </a:ext>
                </a:extLst>
              </a:tr>
              <a:tr h="0">
                <a:tc>
                  <a:txBody>
                    <a:bodyPr/>
                    <a:lstStyle/>
                    <a:p>
                      <a:pPr marL="0" marR="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3600" dirty="0">
                          <a:solidFill>
                            <a:srgbClr val="FF0000"/>
                          </a:solidFill>
                          <a:effectLst/>
                        </a:rPr>
                        <a:t>Always</a:t>
                      </a:r>
                      <a:r>
                        <a:rPr lang="en-US" sz="3600" dirty="0">
                          <a:effectLst/>
                        </a:rPr>
                        <a:t> Keep the gun unloaded until ready to use.</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799053981"/>
                  </a:ext>
                </a:extLst>
              </a:tr>
              <a:tr h="0">
                <a:tc>
                  <a:txBody>
                    <a:bodyPr/>
                    <a:lstStyle/>
                    <a:p>
                      <a:pPr marL="0" marR="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3600" dirty="0">
                          <a:solidFill>
                            <a:srgbClr val="FF0000"/>
                          </a:solidFill>
                          <a:effectLst/>
                        </a:rPr>
                        <a:t>Always</a:t>
                      </a:r>
                      <a:r>
                        <a:rPr lang="en-US" sz="3600" dirty="0">
                          <a:effectLst/>
                        </a:rPr>
                        <a:t> keep your finger off the trigger until ready to shoot.</a:t>
                      </a:r>
                      <a:endParaRPr lang="en-US" sz="1000" dirty="0">
                        <a:effectLst/>
                      </a:endParaRPr>
                    </a:p>
                    <a:p>
                      <a:pPr marL="0" marR="0">
                        <a:spcBef>
                          <a:spcPts val="1200"/>
                        </a:spcBef>
                        <a:spcAft>
                          <a:spcPts val="0"/>
                        </a:spcAft>
                      </a:pPr>
                      <a:r>
                        <a:rPr lang="en-US" sz="36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279857009"/>
                  </a:ext>
                </a:extLst>
              </a:tr>
            </a:tbl>
          </a:graphicData>
        </a:graphic>
      </p:graphicFrame>
      <p:pic>
        <p:nvPicPr>
          <p:cNvPr id="2054" name="Picture 6">
            <a:extLst>
              <a:ext uri="{FF2B5EF4-FFF2-40B4-BE49-F238E27FC236}">
                <a16:creationId xmlns:a16="http://schemas.microsoft.com/office/drawing/2014/main" id="{9F54C783-15B2-4BBF-BA38-BB717DBC04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207291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B0802E1B-F637-4800-ADA9-FD0FD30BB0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3148185"/>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0E9C79AF-F02D-4F53-B985-29B9ACAF47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4291358"/>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625F425F-1274-448D-9DFF-EBF625D916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6" name="Picture 15">
            <a:extLst>
              <a:ext uri="{FF2B5EF4-FFF2-40B4-BE49-F238E27FC236}">
                <a16:creationId xmlns:a16="http://schemas.microsoft.com/office/drawing/2014/main" id="{366A627D-A883-4A05-A71A-F91A6EEC7A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7" name="TextBox 16">
            <a:extLst>
              <a:ext uri="{FF2B5EF4-FFF2-40B4-BE49-F238E27FC236}">
                <a16:creationId xmlns:a16="http://schemas.microsoft.com/office/drawing/2014/main" id="{DBD07156-CF76-474E-8D3B-2C864CAB64D1}"/>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24EB5559-3193-4D12-BE12-A688E89EB0E9}"/>
              </a:ext>
            </a:extLst>
          </p:cNvPr>
          <p:cNvSpPr>
            <a:spLocks noGrp="1"/>
          </p:cNvSpPr>
          <p:nvPr>
            <p:ph type="ftr" sz="quarter" idx="11"/>
          </p:nvPr>
        </p:nvSpPr>
        <p:spPr/>
        <p:txBody>
          <a:bodyPr/>
          <a:lstStyle/>
          <a:p>
            <a:r>
              <a:rPr lang="en-US" dirty="0"/>
              <a:t>Draft 2 2  </a:t>
            </a:r>
          </a:p>
        </p:txBody>
      </p:sp>
      <p:sp>
        <p:nvSpPr>
          <p:cNvPr id="4" name="Slide Number Placeholder 3">
            <a:extLst>
              <a:ext uri="{FF2B5EF4-FFF2-40B4-BE49-F238E27FC236}">
                <a16:creationId xmlns:a16="http://schemas.microsoft.com/office/drawing/2014/main" id="{49F6DD72-4C24-4B40-91F1-6E441B965B2C}"/>
              </a:ext>
            </a:extLst>
          </p:cNvPr>
          <p:cNvSpPr>
            <a:spLocks noGrp="1"/>
          </p:cNvSpPr>
          <p:nvPr>
            <p:ph type="sldNum" sz="quarter" idx="12"/>
          </p:nvPr>
        </p:nvSpPr>
        <p:spPr/>
        <p:txBody>
          <a:bodyPr/>
          <a:lstStyle/>
          <a:p>
            <a:fld id="{47A6ACD5-4E24-43A5-AB97-F0C7BC4BC8C0}" type="slidenum">
              <a:rPr lang="en-US" smtClean="0"/>
              <a:t>6</a:t>
            </a:fld>
            <a:endParaRPr lang="en-US"/>
          </a:p>
        </p:txBody>
      </p:sp>
      <p:sp>
        <p:nvSpPr>
          <p:cNvPr id="5" name="Date Placeholder 4">
            <a:extLst>
              <a:ext uri="{FF2B5EF4-FFF2-40B4-BE49-F238E27FC236}">
                <a16:creationId xmlns:a16="http://schemas.microsoft.com/office/drawing/2014/main" id="{BDCBA09F-A1F5-44F2-90ED-28DD9A72EEEA}"/>
              </a:ext>
            </a:extLst>
          </p:cNvPr>
          <p:cNvSpPr>
            <a:spLocks noGrp="1"/>
          </p:cNvSpPr>
          <p:nvPr>
            <p:ph type="dt" sz="half" idx="10"/>
          </p:nvPr>
        </p:nvSpPr>
        <p:spPr/>
        <p:txBody>
          <a:bodyPr/>
          <a:lstStyle/>
          <a:p>
            <a:fld id="{8BAB0909-04E0-4CE3-AFDB-8C4A0760B7DE}" type="datetime1">
              <a:rPr lang="en-US" smtClean="0"/>
              <a:t>2/9/2019</a:t>
            </a:fld>
            <a:endParaRPr lang="en-US"/>
          </a:p>
        </p:txBody>
      </p:sp>
      <p:sp>
        <p:nvSpPr>
          <p:cNvPr id="14" name="Rectangle 5">
            <a:extLst>
              <a:ext uri="{FF2B5EF4-FFF2-40B4-BE49-F238E27FC236}">
                <a16:creationId xmlns:a16="http://schemas.microsoft.com/office/drawing/2014/main" id="{0C9689DD-D510-49A5-9BEF-0FE5B652BBB4}"/>
              </a:ext>
            </a:extLst>
          </p:cNvPr>
          <p:cNvSpPr>
            <a:spLocks noChangeArrowheads="1"/>
          </p:cNvSpPr>
          <p:nvPr/>
        </p:nvSpPr>
        <p:spPr bwMode="auto">
          <a:xfrm>
            <a:off x="0" y="1099317"/>
            <a:ext cx="1210168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5715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mn-lt"/>
                <a:ea typeface="Times New Roman" panose="02020603050405020304" pitchFamily="18" charset="0"/>
                <a:cs typeface="Arial" panose="020B0604020202020204" pitchFamily="34" charset="0"/>
              </a:rPr>
              <a:t>Primary Safety Rules</a:t>
            </a:r>
            <a:endParaRPr kumimoji="0" lang="en-US" altLang="en-US" sz="4000" b="0" i="0" u="none" strike="noStrike" cap="none" normalizeH="0" baseline="0" dirty="0">
              <a:ln>
                <a:noFill/>
              </a:ln>
              <a:solidFill>
                <a:schemeClr val="accent1"/>
              </a:solidFill>
              <a:effectLst/>
              <a:latin typeface="+mn-lt"/>
            </a:endParaRPr>
          </a:p>
        </p:txBody>
      </p:sp>
    </p:spTree>
    <p:extLst>
      <p:ext uri="{BB962C8B-B14F-4D97-AF65-F5344CB8AC3E}">
        <p14:creationId xmlns:p14="http://schemas.microsoft.com/office/powerpoint/2010/main" val="1465836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05C2A05-2CC1-41CF-B379-AA7D4D270361}"/>
              </a:ext>
            </a:extLst>
          </p:cNvPr>
          <p:cNvGraphicFramePr>
            <a:graphicFrameLocks noGrp="1"/>
          </p:cNvGraphicFramePr>
          <p:nvPr>
            <p:extLst>
              <p:ext uri="{D42A27DB-BD31-4B8C-83A1-F6EECF244321}">
                <p14:modId xmlns:p14="http://schemas.microsoft.com/office/powerpoint/2010/main" val="1519112454"/>
              </p:ext>
            </p:extLst>
          </p:nvPr>
        </p:nvGraphicFramePr>
        <p:xfrm>
          <a:off x="1531761" y="2401613"/>
          <a:ext cx="8726664" cy="3662002"/>
        </p:xfrm>
        <a:graphic>
          <a:graphicData uri="http://schemas.openxmlformats.org/drawingml/2006/table">
            <a:tbl>
              <a:tblPr>
                <a:tableStyleId>{5C22544A-7EE6-4342-B048-85BDC9FD1C3A}</a:tableStyleId>
              </a:tblPr>
              <a:tblGrid>
                <a:gridCol w="849489">
                  <a:extLst>
                    <a:ext uri="{9D8B030D-6E8A-4147-A177-3AD203B41FA5}">
                      <a16:colId xmlns:a16="http://schemas.microsoft.com/office/drawing/2014/main" val="930973864"/>
                    </a:ext>
                  </a:extLst>
                </a:gridCol>
                <a:gridCol w="7877175">
                  <a:extLst>
                    <a:ext uri="{9D8B030D-6E8A-4147-A177-3AD203B41FA5}">
                      <a16:colId xmlns:a16="http://schemas.microsoft.com/office/drawing/2014/main" val="1720255955"/>
                    </a:ext>
                  </a:extLst>
                </a:gridCol>
              </a:tblGrid>
              <a:tr h="698500">
                <a:tc>
                  <a:txBody>
                    <a:bodyPr/>
                    <a:lstStyle/>
                    <a:p>
                      <a:pPr marL="142240" marR="0" indent="5715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2800" dirty="0">
                          <a:effectLst/>
                        </a:rPr>
                        <a:t>Always wear eye protection.</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771414272"/>
                  </a:ext>
                </a:extLst>
              </a:tr>
              <a:tr h="1237615">
                <a:tc>
                  <a:txBody>
                    <a:bodyPr/>
                    <a:lstStyle/>
                    <a:p>
                      <a:pPr marL="142240" marR="0" indent="5715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2800" dirty="0">
                          <a:effectLst/>
                        </a:rPr>
                        <a:t>Always get the permission of parent or guardian before handling a gun.</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110572831"/>
                  </a:ext>
                </a:extLst>
              </a:tr>
              <a:tr h="1015322">
                <a:tc>
                  <a:txBody>
                    <a:bodyPr/>
                    <a:lstStyle/>
                    <a:p>
                      <a:pPr marL="142240" marR="0" indent="5715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2800" dirty="0">
                          <a:effectLst/>
                        </a:rPr>
                        <a:t>Always have an adult present when you use a gun.</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407343477"/>
                  </a:ext>
                </a:extLst>
              </a:tr>
              <a:tr h="710565">
                <a:tc>
                  <a:txBody>
                    <a:bodyPr/>
                    <a:lstStyle/>
                    <a:p>
                      <a:pPr marL="142240" marR="0" indent="57150">
                        <a:spcBef>
                          <a:spcPts val="1200"/>
                        </a:spcBef>
                        <a:spcAft>
                          <a:spcPts val="0"/>
                        </a:spcAft>
                      </a:pP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1200"/>
                        </a:spcBef>
                        <a:spcAft>
                          <a:spcPts val="0"/>
                        </a:spcAft>
                      </a:pPr>
                      <a:r>
                        <a:rPr lang="en-US" sz="2800" dirty="0">
                          <a:effectLst/>
                        </a:rPr>
                        <a:t>Know how the gun works and how to use it.</a:t>
                      </a:r>
                      <a:endParaRPr lang="en-US" sz="10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501822365"/>
                  </a:ext>
                </a:extLst>
              </a:tr>
            </a:tbl>
          </a:graphicData>
        </a:graphic>
      </p:graphicFrame>
      <p:pic>
        <p:nvPicPr>
          <p:cNvPr id="3076" name="Picture 4">
            <a:extLst>
              <a:ext uri="{FF2B5EF4-FFF2-40B4-BE49-F238E27FC236}">
                <a16:creationId xmlns:a16="http://schemas.microsoft.com/office/drawing/2014/main" id="{BD9CDAAD-C013-4813-B669-B3C8157C8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2401455"/>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a:extLst>
              <a:ext uri="{FF2B5EF4-FFF2-40B4-BE49-F238E27FC236}">
                <a16:creationId xmlns:a16="http://schemas.microsoft.com/office/drawing/2014/main" id="{72F67F66-37FC-47EE-8DE5-756F309152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2401455"/>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a:extLst>
              <a:ext uri="{FF2B5EF4-FFF2-40B4-BE49-F238E27FC236}">
                <a16:creationId xmlns:a16="http://schemas.microsoft.com/office/drawing/2014/main" id="{759FDA55-9515-4254-8A15-937AA85DC1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2401455"/>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a:extLst>
              <a:ext uri="{FF2B5EF4-FFF2-40B4-BE49-F238E27FC236}">
                <a16:creationId xmlns:a16="http://schemas.microsoft.com/office/drawing/2014/main" id="{AA7D806E-0CD2-46E5-876E-D51E9A55BF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2401455"/>
            <a:ext cx="495300" cy="4953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BF429889-C3AC-48E4-B57F-A1572FABBACA}"/>
              </a:ext>
            </a:extLst>
          </p:cNvPr>
          <p:cNvSpPr>
            <a:spLocks noChangeArrowheads="1"/>
          </p:cNvSpPr>
          <p:nvPr/>
        </p:nvSpPr>
        <p:spPr bwMode="auto">
          <a:xfrm>
            <a:off x="-22473" y="1131102"/>
            <a:ext cx="1210168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5715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mn-lt"/>
                <a:ea typeface="Times New Roman" panose="02020603050405020304" pitchFamily="18" charset="0"/>
                <a:cs typeface="Arial" panose="020B0604020202020204" pitchFamily="34" charset="0"/>
              </a:rPr>
              <a:t>Before </a:t>
            </a:r>
            <a:r>
              <a:rPr kumimoji="0" lang="en-US" altLang="en-US" sz="4000" b="1" i="0" u="none" strike="noStrike" cap="none" normalizeH="0" baseline="0" dirty="0">
                <a:ln>
                  <a:noFill/>
                </a:ln>
                <a:solidFill>
                  <a:schemeClr val="accent1"/>
                </a:solidFill>
                <a:effectLst/>
                <a:latin typeface="+mn-lt"/>
                <a:cs typeface="Times New Roman" panose="02020603050405020304" pitchFamily="18" charset="0"/>
              </a:rPr>
              <a:t>You Use A Gun</a:t>
            </a:r>
            <a:endParaRPr kumimoji="0" lang="en-US" altLang="en-US" sz="4000" b="0" i="0" u="none" strike="noStrike" cap="none" normalizeH="0" baseline="0" dirty="0">
              <a:ln>
                <a:noFill/>
              </a:ln>
              <a:solidFill>
                <a:schemeClr val="accent1"/>
              </a:solidFill>
              <a:effectLst/>
              <a:latin typeface="+mn-lt"/>
            </a:endParaRPr>
          </a:p>
        </p:txBody>
      </p:sp>
      <p:sp>
        <p:nvSpPr>
          <p:cNvPr id="6" name="Rectangle 6">
            <a:extLst>
              <a:ext uri="{FF2B5EF4-FFF2-40B4-BE49-F238E27FC236}">
                <a16:creationId xmlns:a16="http://schemas.microsoft.com/office/drawing/2014/main" id="{F6A42430-B6C4-46C6-8749-0C074DBCFE3B}"/>
              </a:ext>
            </a:extLst>
          </p:cNvPr>
          <p:cNvSpPr>
            <a:spLocks noChangeArrowheads="1"/>
          </p:cNvSpPr>
          <p:nvPr/>
        </p:nvSpPr>
        <p:spPr bwMode="auto">
          <a:xfrm>
            <a:off x="1531761" y="28586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ea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1">
            <a:extLst>
              <a:ext uri="{FF2B5EF4-FFF2-40B4-BE49-F238E27FC236}">
                <a16:creationId xmlns:a16="http://schemas.microsoft.com/office/drawing/2014/main" id="{3F4BBA64-8288-495E-947D-59D3388DC8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310614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
            <a:extLst>
              <a:ext uri="{FF2B5EF4-FFF2-40B4-BE49-F238E27FC236}">
                <a16:creationId xmlns:a16="http://schemas.microsoft.com/office/drawing/2014/main" id="{99E31686-39EE-45E4-B092-D19FB9817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4322738"/>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
            <a:extLst>
              <a:ext uri="{FF2B5EF4-FFF2-40B4-BE49-F238E27FC236}">
                <a16:creationId xmlns:a16="http://schemas.microsoft.com/office/drawing/2014/main" id="{7BE9279F-D7A4-4CC9-ABDA-25F7ACC9D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761" y="5322731"/>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46515331-BE6F-4520-8B34-001A23720F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7" name="Picture 16">
            <a:extLst>
              <a:ext uri="{FF2B5EF4-FFF2-40B4-BE49-F238E27FC236}">
                <a16:creationId xmlns:a16="http://schemas.microsoft.com/office/drawing/2014/main" id="{B4BD1C7E-6110-4658-B5C8-10CD7D98E4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8" name="TextBox 17">
            <a:extLst>
              <a:ext uri="{FF2B5EF4-FFF2-40B4-BE49-F238E27FC236}">
                <a16:creationId xmlns:a16="http://schemas.microsoft.com/office/drawing/2014/main" id="{6C9BE041-159B-4EFA-BD7B-CD9964DF54CD}"/>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2" name="Footer Placeholder 1">
            <a:extLst>
              <a:ext uri="{FF2B5EF4-FFF2-40B4-BE49-F238E27FC236}">
                <a16:creationId xmlns:a16="http://schemas.microsoft.com/office/drawing/2014/main" id="{742AAB84-2D2E-4CBA-96D6-487DA2DCC5AA}"/>
              </a:ext>
            </a:extLst>
          </p:cNvPr>
          <p:cNvSpPr>
            <a:spLocks noGrp="1"/>
          </p:cNvSpPr>
          <p:nvPr>
            <p:ph type="ftr" sz="quarter" idx="11"/>
          </p:nvPr>
        </p:nvSpPr>
        <p:spPr/>
        <p:txBody>
          <a:bodyPr/>
          <a:lstStyle/>
          <a:p>
            <a:r>
              <a:rPr lang="en-US" dirty="0"/>
              <a:t>Draft 2 2  </a:t>
            </a:r>
          </a:p>
        </p:txBody>
      </p:sp>
      <p:sp>
        <p:nvSpPr>
          <p:cNvPr id="3" name="Slide Number Placeholder 2">
            <a:extLst>
              <a:ext uri="{FF2B5EF4-FFF2-40B4-BE49-F238E27FC236}">
                <a16:creationId xmlns:a16="http://schemas.microsoft.com/office/drawing/2014/main" id="{AEC8B7DD-1FD9-4417-9AC9-CC35D42B4145}"/>
              </a:ext>
            </a:extLst>
          </p:cNvPr>
          <p:cNvSpPr>
            <a:spLocks noGrp="1"/>
          </p:cNvSpPr>
          <p:nvPr>
            <p:ph type="sldNum" sz="quarter" idx="12"/>
          </p:nvPr>
        </p:nvSpPr>
        <p:spPr/>
        <p:txBody>
          <a:bodyPr/>
          <a:lstStyle/>
          <a:p>
            <a:fld id="{47A6ACD5-4E24-43A5-AB97-F0C7BC4BC8C0}" type="slidenum">
              <a:rPr lang="en-US" smtClean="0"/>
              <a:t>7</a:t>
            </a:fld>
            <a:endParaRPr lang="en-US"/>
          </a:p>
        </p:txBody>
      </p:sp>
      <p:sp>
        <p:nvSpPr>
          <p:cNvPr id="7" name="Date Placeholder 6">
            <a:extLst>
              <a:ext uri="{FF2B5EF4-FFF2-40B4-BE49-F238E27FC236}">
                <a16:creationId xmlns:a16="http://schemas.microsoft.com/office/drawing/2014/main" id="{00B09957-6B56-40A1-8170-A1A6F4356F0E}"/>
              </a:ext>
            </a:extLst>
          </p:cNvPr>
          <p:cNvSpPr>
            <a:spLocks noGrp="1"/>
          </p:cNvSpPr>
          <p:nvPr>
            <p:ph type="dt" sz="half" idx="10"/>
          </p:nvPr>
        </p:nvSpPr>
        <p:spPr/>
        <p:txBody>
          <a:bodyPr/>
          <a:lstStyle/>
          <a:p>
            <a:fld id="{A217D726-6E31-4C57-AB18-002816C084B1}" type="datetime1">
              <a:rPr lang="en-US" smtClean="0"/>
              <a:t>2/9/2019</a:t>
            </a:fld>
            <a:endParaRPr lang="en-US"/>
          </a:p>
        </p:txBody>
      </p:sp>
    </p:spTree>
    <p:extLst>
      <p:ext uri="{BB962C8B-B14F-4D97-AF65-F5344CB8AC3E}">
        <p14:creationId xmlns:p14="http://schemas.microsoft.com/office/powerpoint/2010/main" val="142809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29A25C9-7C9C-4747-A4D5-76623643B4B2}"/>
              </a:ext>
            </a:extLst>
          </p:cNvPr>
          <p:cNvSpPr>
            <a:spLocks noChangeArrowheads="1"/>
          </p:cNvSpPr>
          <p:nvPr/>
        </p:nvSpPr>
        <p:spPr bwMode="auto">
          <a:xfrm>
            <a:off x="2567179" y="1821960"/>
            <a:ext cx="692238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You come in contact with a gun what do you do?</a:t>
            </a:r>
            <a:endParaRPr lang="en-US" altLang="en-US" sz="5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proxima-nova"/>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altLang="en-US" sz="3600" b="0" i="0" u="none" strike="noStrike" cap="none" normalizeH="0" baseline="0" dirty="0">
                <a:ln>
                  <a:noFill/>
                </a:ln>
                <a:solidFill>
                  <a:srgbClr val="565656"/>
                </a:solidFill>
                <a:effectLst/>
                <a:latin typeface="proxima-nova"/>
              </a:rPr>
              <a:t>STOP!</a:t>
            </a:r>
          </a:p>
          <a:p>
            <a:pPr lvl="0" algn="ctr" eaLnBrk="0" fontAlgn="base" hangingPunct="0">
              <a:lnSpc>
                <a:spcPct val="150000"/>
              </a:lnSpc>
              <a:spcBef>
                <a:spcPct val="0"/>
              </a:spcBef>
              <a:spcAft>
                <a:spcPct val="0"/>
              </a:spcAft>
            </a:pPr>
            <a:r>
              <a:rPr kumimoji="0" lang="en-US" altLang="en-US" sz="3600" b="0" i="0" u="none" strike="noStrike" cap="none" normalizeH="0" baseline="0" dirty="0">
                <a:ln>
                  <a:noFill/>
                </a:ln>
                <a:solidFill>
                  <a:srgbClr val="565656"/>
                </a:solidFill>
                <a:effectLst/>
                <a:latin typeface="proxima-nova"/>
              </a:rPr>
              <a:t>Don’t Touch</a:t>
            </a:r>
          </a:p>
          <a:p>
            <a:pPr lvl="0" algn="ctr" eaLnBrk="0" fontAlgn="base" hangingPunct="0">
              <a:lnSpc>
                <a:spcPct val="150000"/>
              </a:lnSpc>
              <a:spcBef>
                <a:spcPct val="0"/>
              </a:spcBef>
              <a:spcAft>
                <a:spcPct val="0"/>
              </a:spcAft>
            </a:pPr>
            <a:r>
              <a:rPr kumimoji="0" lang="en-US" altLang="en-US" sz="3600" b="0" i="0" u="none" strike="noStrike" cap="none" normalizeH="0" baseline="0" dirty="0">
                <a:ln>
                  <a:noFill/>
                </a:ln>
                <a:solidFill>
                  <a:srgbClr val="565656"/>
                </a:solidFill>
                <a:effectLst/>
                <a:latin typeface="proxima-nova"/>
              </a:rPr>
              <a:t>Run Away</a:t>
            </a:r>
          </a:p>
          <a:p>
            <a:pPr lvl="0" algn="ctr" eaLnBrk="0" fontAlgn="base" hangingPunct="0">
              <a:lnSpc>
                <a:spcPct val="150000"/>
              </a:lnSpc>
              <a:spcBef>
                <a:spcPct val="0"/>
              </a:spcBef>
              <a:spcAft>
                <a:spcPct val="0"/>
              </a:spcAft>
            </a:pPr>
            <a:r>
              <a:rPr kumimoji="0" lang="en-US" altLang="en-US" sz="3600" b="0" i="0" u="none" strike="noStrike" cap="none" normalizeH="0" baseline="0" dirty="0">
                <a:ln>
                  <a:noFill/>
                </a:ln>
                <a:solidFill>
                  <a:srgbClr val="565656"/>
                </a:solidFill>
                <a:effectLst/>
                <a:latin typeface="proxima-nova"/>
              </a:rPr>
              <a:t>Tell </a:t>
            </a:r>
            <a:r>
              <a:rPr kumimoji="0" lang="en-US" altLang="en-US" sz="3600" b="0" i="1" u="none" strike="noStrike" cap="none" normalizeH="0" baseline="0" dirty="0">
                <a:ln>
                  <a:noFill/>
                </a:ln>
                <a:solidFill>
                  <a:srgbClr val="565656"/>
                </a:solidFill>
                <a:effectLst/>
                <a:latin typeface="proxima-nova"/>
              </a:rPr>
              <a:t>A Grown-up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8EF87957-00FF-4DF6-9103-E4709F589056}"/>
              </a:ext>
            </a:extLst>
          </p:cNvPr>
          <p:cNvSpPr>
            <a:spLocks noChangeArrowheads="1"/>
          </p:cNvSpPr>
          <p:nvPr/>
        </p:nvSpPr>
        <p:spPr bwMode="auto">
          <a:xfrm>
            <a:off x="3867150" y="33607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4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4" name="Picture 13">
            <a:extLst>
              <a:ext uri="{FF2B5EF4-FFF2-40B4-BE49-F238E27FC236}">
                <a16:creationId xmlns:a16="http://schemas.microsoft.com/office/drawing/2014/main" id="{35CFA963-C576-4048-95CF-ED6B18F50D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41"/>
            <a:ext cx="12192000" cy="1204661"/>
          </a:xfrm>
          <a:prstGeom prst="rect">
            <a:avLst/>
          </a:prstGeom>
        </p:spPr>
      </p:pic>
      <p:sp>
        <p:nvSpPr>
          <p:cNvPr id="7" name="Rectangle 8">
            <a:extLst>
              <a:ext uri="{FF2B5EF4-FFF2-40B4-BE49-F238E27FC236}">
                <a16:creationId xmlns:a16="http://schemas.microsoft.com/office/drawing/2014/main" id="{86FF98CC-02E4-4FCE-9CD0-6E496EE0D1BE}"/>
              </a:ext>
            </a:extLst>
          </p:cNvPr>
          <p:cNvSpPr>
            <a:spLocks noChangeArrowheads="1"/>
          </p:cNvSpPr>
          <p:nvPr/>
        </p:nvSpPr>
        <p:spPr bwMode="auto">
          <a:xfrm>
            <a:off x="6095967" y="-1325671"/>
            <a:ext cx="65" cy="31085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200" b="0" i="0" u="none" strike="noStrike" cap="none" normalizeH="0" baseline="0" dirty="0">
              <a:ln>
                <a:noFill/>
              </a:ln>
              <a:solidFill>
                <a:srgbClr val="7B8A97"/>
              </a:solidFill>
              <a:effectLst/>
              <a:latin typeface="proxima-nova"/>
            </a:endParaRPr>
          </a:p>
        </p:txBody>
      </p:sp>
      <p:pic>
        <p:nvPicPr>
          <p:cNvPr id="2" name="Picture 1">
            <a:extLst>
              <a:ext uri="{FF2B5EF4-FFF2-40B4-BE49-F238E27FC236}">
                <a16:creationId xmlns:a16="http://schemas.microsoft.com/office/drawing/2014/main" id="{30C24931-CA9E-4560-84CC-981BB88E617D}"/>
              </a:ext>
            </a:extLst>
          </p:cNvPr>
          <p:cNvPicPr>
            <a:picLocks noChangeAspect="1"/>
          </p:cNvPicPr>
          <p:nvPr/>
        </p:nvPicPr>
        <p:blipFill>
          <a:blip r:embed="rId4"/>
          <a:stretch>
            <a:fillRect/>
          </a:stretch>
        </p:blipFill>
        <p:spPr>
          <a:xfrm>
            <a:off x="3580412" y="2627843"/>
            <a:ext cx="881277" cy="914404"/>
          </a:xfrm>
          <a:prstGeom prst="rect">
            <a:avLst/>
          </a:prstGeom>
        </p:spPr>
      </p:pic>
      <p:pic>
        <p:nvPicPr>
          <p:cNvPr id="3" name="Picture 2">
            <a:extLst>
              <a:ext uri="{FF2B5EF4-FFF2-40B4-BE49-F238E27FC236}">
                <a16:creationId xmlns:a16="http://schemas.microsoft.com/office/drawing/2014/main" id="{EADC7391-20E6-4BBA-8F14-BF379964AC67}"/>
              </a:ext>
            </a:extLst>
          </p:cNvPr>
          <p:cNvPicPr>
            <a:picLocks noChangeAspect="1"/>
          </p:cNvPicPr>
          <p:nvPr/>
        </p:nvPicPr>
        <p:blipFill>
          <a:blip r:embed="rId5"/>
          <a:stretch>
            <a:fillRect/>
          </a:stretch>
        </p:blipFill>
        <p:spPr>
          <a:xfrm>
            <a:off x="3590262" y="3566996"/>
            <a:ext cx="810106" cy="797857"/>
          </a:xfrm>
          <a:prstGeom prst="rect">
            <a:avLst/>
          </a:prstGeom>
        </p:spPr>
      </p:pic>
      <p:pic>
        <p:nvPicPr>
          <p:cNvPr id="4" name="Picture 3">
            <a:extLst>
              <a:ext uri="{FF2B5EF4-FFF2-40B4-BE49-F238E27FC236}">
                <a16:creationId xmlns:a16="http://schemas.microsoft.com/office/drawing/2014/main" id="{464EDBA2-D361-40D8-BD2B-FB68A754CB9D}"/>
              </a:ext>
            </a:extLst>
          </p:cNvPr>
          <p:cNvPicPr>
            <a:picLocks noChangeAspect="1"/>
          </p:cNvPicPr>
          <p:nvPr/>
        </p:nvPicPr>
        <p:blipFill>
          <a:blip r:embed="rId6"/>
          <a:stretch>
            <a:fillRect/>
          </a:stretch>
        </p:blipFill>
        <p:spPr>
          <a:xfrm>
            <a:off x="3608856" y="4515478"/>
            <a:ext cx="741745" cy="771154"/>
          </a:xfrm>
          <a:prstGeom prst="rect">
            <a:avLst/>
          </a:prstGeom>
        </p:spPr>
      </p:pic>
      <p:pic>
        <p:nvPicPr>
          <p:cNvPr id="8" name="Picture 7">
            <a:extLst>
              <a:ext uri="{FF2B5EF4-FFF2-40B4-BE49-F238E27FC236}">
                <a16:creationId xmlns:a16="http://schemas.microsoft.com/office/drawing/2014/main" id="{62E9E312-9A47-4074-B4CD-8270E2481EA7}"/>
              </a:ext>
            </a:extLst>
          </p:cNvPr>
          <p:cNvPicPr>
            <a:picLocks noChangeAspect="1"/>
          </p:cNvPicPr>
          <p:nvPr/>
        </p:nvPicPr>
        <p:blipFill>
          <a:blip r:embed="rId7"/>
          <a:stretch>
            <a:fillRect/>
          </a:stretch>
        </p:blipFill>
        <p:spPr>
          <a:xfrm>
            <a:off x="3570011" y="5328755"/>
            <a:ext cx="819437" cy="797639"/>
          </a:xfrm>
          <a:prstGeom prst="rect">
            <a:avLst/>
          </a:prstGeom>
        </p:spPr>
      </p:pic>
      <p:sp>
        <p:nvSpPr>
          <p:cNvPr id="10" name="TextBox 9">
            <a:extLst>
              <a:ext uri="{FF2B5EF4-FFF2-40B4-BE49-F238E27FC236}">
                <a16:creationId xmlns:a16="http://schemas.microsoft.com/office/drawing/2014/main" id="{426B128B-00EA-4FF6-B8E6-30170546D53A}"/>
              </a:ext>
            </a:extLst>
          </p:cNvPr>
          <p:cNvSpPr txBox="1"/>
          <p:nvPr/>
        </p:nvSpPr>
        <p:spPr>
          <a:xfrm>
            <a:off x="11129677" y="5987018"/>
            <a:ext cx="728084" cy="369332"/>
          </a:xfrm>
          <a:prstGeom prst="rect">
            <a:avLst/>
          </a:prstGeom>
          <a:noFill/>
        </p:spPr>
        <p:txBody>
          <a:bodyPr wrap="none" rtlCol="0">
            <a:spAutoFit/>
          </a:bodyPr>
          <a:lstStyle/>
          <a:p>
            <a:r>
              <a:rPr lang="en-US" dirty="0">
                <a:hlinkClick r:id="rId8" action="ppaction://hlinkfile"/>
              </a:rPr>
              <a:t>Video</a:t>
            </a:r>
            <a:endParaRPr lang="en-US" dirty="0"/>
          </a:p>
        </p:txBody>
      </p:sp>
      <p:pic>
        <p:nvPicPr>
          <p:cNvPr id="20" name="Picture 19">
            <a:extLst>
              <a:ext uri="{FF2B5EF4-FFF2-40B4-BE49-F238E27FC236}">
                <a16:creationId xmlns:a16="http://schemas.microsoft.com/office/drawing/2014/main" id="{2FE977F3-C73B-4E8C-9420-2A0769E906D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21" name="TextBox 20">
            <a:extLst>
              <a:ext uri="{FF2B5EF4-FFF2-40B4-BE49-F238E27FC236}">
                <a16:creationId xmlns:a16="http://schemas.microsoft.com/office/drawing/2014/main" id="{37A6FF35-3C0B-4B02-BD38-724DDC07E590}"/>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9" name="Footer Placeholder 8">
            <a:extLst>
              <a:ext uri="{FF2B5EF4-FFF2-40B4-BE49-F238E27FC236}">
                <a16:creationId xmlns:a16="http://schemas.microsoft.com/office/drawing/2014/main" id="{D648A2E2-D5B4-4CB6-966B-AD2EA16AECC0}"/>
              </a:ext>
            </a:extLst>
          </p:cNvPr>
          <p:cNvSpPr>
            <a:spLocks noGrp="1"/>
          </p:cNvSpPr>
          <p:nvPr>
            <p:ph type="ftr" sz="quarter" idx="11"/>
          </p:nvPr>
        </p:nvSpPr>
        <p:spPr/>
        <p:txBody>
          <a:bodyPr/>
          <a:lstStyle/>
          <a:p>
            <a:r>
              <a:rPr lang="en-US" dirty="0"/>
              <a:t>Draft 2  </a:t>
            </a:r>
          </a:p>
        </p:txBody>
      </p:sp>
      <p:sp>
        <p:nvSpPr>
          <p:cNvPr id="11" name="Slide Number Placeholder 10">
            <a:extLst>
              <a:ext uri="{FF2B5EF4-FFF2-40B4-BE49-F238E27FC236}">
                <a16:creationId xmlns:a16="http://schemas.microsoft.com/office/drawing/2014/main" id="{941DDFEC-3D8A-4CF7-84A9-0E9255CFEF1E}"/>
              </a:ext>
            </a:extLst>
          </p:cNvPr>
          <p:cNvSpPr>
            <a:spLocks noGrp="1"/>
          </p:cNvSpPr>
          <p:nvPr>
            <p:ph type="sldNum" sz="quarter" idx="12"/>
          </p:nvPr>
        </p:nvSpPr>
        <p:spPr/>
        <p:txBody>
          <a:bodyPr/>
          <a:lstStyle/>
          <a:p>
            <a:fld id="{47A6ACD5-4E24-43A5-AB97-F0C7BC4BC8C0}" type="slidenum">
              <a:rPr lang="en-US" smtClean="0"/>
              <a:t>8</a:t>
            </a:fld>
            <a:endParaRPr lang="en-US"/>
          </a:p>
        </p:txBody>
      </p:sp>
      <p:sp>
        <p:nvSpPr>
          <p:cNvPr id="12" name="Date Placeholder 11">
            <a:extLst>
              <a:ext uri="{FF2B5EF4-FFF2-40B4-BE49-F238E27FC236}">
                <a16:creationId xmlns:a16="http://schemas.microsoft.com/office/drawing/2014/main" id="{56342CDE-5926-4E12-A859-A4F3F391FAEC}"/>
              </a:ext>
            </a:extLst>
          </p:cNvPr>
          <p:cNvSpPr>
            <a:spLocks noGrp="1"/>
          </p:cNvSpPr>
          <p:nvPr>
            <p:ph type="dt" sz="half" idx="10"/>
          </p:nvPr>
        </p:nvSpPr>
        <p:spPr/>
        <p:txBody>
          <a:bodyPr/>
          <a:lstStyle/>
          <a:p>
            <a:fld id="{C2445F7D-3A76-4B52-9229-3932BEF5E59B}" type="datetime1">
              <a:rPr lang="en-US" smtClean="0"/>
              <a:t>2/9/2019</a:t>
            </a:fld>
            <a:endParaRPr lang="en-US"/>
          </a:p>
        </p:txBody>
      </p:sp>
      <p:sp>
        <p:nvSpPr>
          <p:cNvPr id="16" name="Rectangle 5">
            <a:extLst>
              <a:ext uri="{FF2B5EF4-FFF2-40B4-BE49-F238E27FC236}">
                <a16:creationId xmlns:a16="http://schemas.microsoft.com/office/drawing/2014/main" id="{E603093E-266D-43C8-89CC-34EE8C66FFA7}"/>
              </a:ext>
            </a:extLst>
          </p:cNvPr>
          <p:cNvSpPr>
            <a:spLocks noChangeArrowheads="1"/>
          </p:cNvSpPr>
          <p:nvPr/>
        </p:nvSpPr>
        <p:spPr bwMode="auto">
          <a:xfrm>
            <a:off x="0" y="1167319"/>
            <a:ext cx="1210168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5715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Contact With a Gun</a:t>
            </a: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270788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FC05C5-E1D0-42E2-8E42-D5928FFDA204}"/>
              </a:ext>
            </a:extLst>
          </p:cNvPr>
          <p:cNvSpPr>
            <a:spLocks noChangeArrowheads="1"/>
          </p:cNvSpPr>
          <p:nvPr/>
        </p:nvSpPr>
        <p:spPr bwMode="auto">
          <a:xfrm>
            <a:off x="3459761" y="1169796"/>
            <a:ext cx="513722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Parts of the BB Gun</a:t>
            </a:r>
            <a:endParaRPr kumimoji="0" lang="en-US" altLang="en-US" sz="4000" b="0" i="0" u="none" strike="noStrike" cap="none" normalizeH="0" baseline="0" dirty="0">
              <a:ln>
                <a:noFill/>
              </a:ln>
              <a:solidFill>
                <a:schemeClr val="accent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accent1"/>
              </a:solidFill>
              <a:effectLst/>
              <a:latin typeface="Arial" panose="020B0604020202020204" pitchFamily="34" charset="0"/>
            </a:endParaRPr>
          </a:p>
        </p:txBody>
      </p:sp>
      <p:pic>
        <p:nvPicPr>
          <p:cNvPr id="5121" name="Picture 1">
            <a:extLst>
              <a:ext uri="{FF2B5EF4-FFF2-40B4-BE49-F238E27FC236}">
                <a16:creationId xmlns:a16="http://schemas.microsoft.com/office/drawing/2014/main" id="{5CD41EA4-3522-4FCD-BA8A-82E4266F35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055" y="2868804"/>
            <a:ext cx="6962775"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A1F82265-FF0D-4F53-A825-F2D57743123A}"/>
              </a:ext>
            </a:extLst>
          </p:cNvPr>
          <p:cNvSpPr>
            <a:spLocks noChangeArrowheads="1"/>
          </p:cNvSpPr>
          <p:nvPr/>
        </p:nvSpPr>
        <p:spPr bwMode="auto">
          <a:xfrm>
            <a:off x="2713055" y="523100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2CD71732-9C04-41D2-BB4E-BFC9244E1E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6"/>
            <a:ext cx="12192000" cy="1204661"/>
          </a:xfrm>
          <a:prstGeom prst="rect">
            <a:avLst/>
          </a:prstGeom>
        </p:spPr>
      </p:pic>
      <p:pic>
        <p:nvPicPr>
          <p:cNvPr id="13" name="Picture 12">
            <a:extLst>
              <a:ext uri="{FF2B5EF4-FFF2-40B4-BE49-F238E27FC236}">
                <a16:creationId xmlns:a16="http://schemas.microsoft.com/office/drawing/2014/main" id="{AA8519BA-1363-4790-8175-25B5010857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577702"/>
            <a:ext cx="12192000" cy="297703"/>
          </a:xfrm>
          <a:prstGeom prst="rect">
            <a:avLst/>
          </a:prstGeom>
        </p:spPr>
      </p:pic>
      <p:sp>
        <p:nvSpPr>
          <p:cNvPr id="14" name="TextBox 13">
            <a:extLst>
              <a:ext uri="{FF2B5EF4-FFF2-40B4-BE49-F238E27FC236}">
                <a16:creationId xmlns:a16="http://schemas.microsoft.com/office/drawing/2014/main" id="{59672EBA-0BC9-41B9-975B-7497857ABD61}"/>
              </a:ext>
            </a:extLst>
          </p:cNvPr>
          <p:cNvSpPr txBox="1"/>
          <p:nvPr/>
        </p:nvSpPr>
        <p:spPr>
          <a:xfrm>
            <a:off x="3308984" y="6577702"/>
            <a:ext cx="5438775" cy="400110"/>
          </a:xfrm>
          <a:prstGeom prst="rect">
            <a:avLst/>
          </a:prstGeom>
          <a:noFill/>
        </p:spPr>
        <p:txBody>
          <a:bodyPr wrap="square" rtlCol="0">
            <a:spAutoFit/>
          </a:bodyPr>
          <a:lstStyle/>
          <a:p>
            <a:pPr algn="ctr"/>
            <a:r>
              <a:rPr lang="en-US" sz="2000" dirty="0">
                <a:solidFill>
                  <a:srgbClr val="6B6B6B"/>
                </a:solidFill>
              </a:rPr>
              <a:t>Circle Ten Shooting Sports Committee</a:t>
            </a:r>
          </a:p>
        </p:txBody>
      </p:sp>
      <p:sp>
        <p:nvSpPr>
          <p:cNvPr id="4" name="Footer Placeholder 3">
            <a:extLst>
              <a:ext uri="{FF2B5EF4-FFF2-40B4-BE49-F238E27FC236}">
                <a16:creationId xmlns:a16="http://schemas.microsoft.com/office/drawing/2014/main" id="{81FE5FA2-7102-41DE-B976-4A46B40EC55A}"/>
              </a:ext>
            </a:extLst>
          </p:cNvPr>
          <p:cNvSpPr>
            <a:spLocks noGrp="1"/>
          </p:cNvSpPr>
          <p:nvPr>
            <p:ph type="ftr" sz="quarter" idx="11"/>
          </p:nvPr>
        </p:nvSpPr>
        <p:spPr/>
        <p:txBody>
          <a:bodyPr/>
          <a:lstStyle/>
          <a:p>
            <a:r>
              <a:rPr lang="en-US" dirty="0"/>
              <a:t>Draft 2  </a:t>
            </a:r>
          </a:p>
        </p:txBody>
      </p:sp>
      <p:sp>
        <p:nvSpPr>
          <p:cNvPr id="5" name="Slide Number Placeholder 4">
            <a:extLst>
              <a:ext uri="{FF2B5EF4-FFF2-40B4-BE49-F238E27FC236}">
                <a16:creationId xmlns:a16="http://schemas.microsoft.com/office/drawing/2014/main" id="{D9A2314C-0DF7-4A86-8659-6ABC50A49B2B}"/>
              </a:ext>
            </a:extLst>
          </p:cNvPr>
          <p:cNvSpPr>
            <a:spLocks noGrp="1"/>
          </p:cNvSpPr>
          <p:nvPr>
            <p:ph type="sldNum" sz="quarter" idx="12"/>
          </p:nvPr>
        </p:nvSpPr>
        <p:spPr/>
        <p:txBody>
          <a:bodyPr/>
          <a:lstStyle/>
          <a:p>
            <a:fld id="{47A6ACD5-4E24-43A5-AB97-F0C7BC4BC8C0}" type="slidenum">
              <a:rPr lang="en-US" smtClean="0"/>
              <a:t>9</a:t>
            </a:fld>
            <a:endParaRPr lang="en-US"/>
          </a:p>
        </p:txBody>
      </p:sp>
      <p:sp>
        <p:nvSpPr>
          <p:cNvPr id="7" name="Date Placeholder 6">
            <a:extLst>
              <a:ext uri="{FF2B5EF4-FFF2-40B4-BE49-F238E27FC236}">
                <a16:creationId xmlns:a16="http://schemas.microsoft.com/office/drawing/2014/main" id="{5A55A7F5-2389-4E2A-BD55-5954BE66D4C0}"/>
              </a:ext>
            </a:extLst>
          </p:cNvPr>
          <p:cNvSpPr>
            <a:spLocks noGrp="1"/>
          </p:cNvSpPr>
          <p:nvPr>
            <p:ph type="dt" sz="half" idx="10"/>
          </p:nvPr>
        </p:nvSpPr>
        <p:spPr/>
        <p:txBody>
          <a:bodyPr/>
          <a:lstStyle/>
          <a:p>
            <a:fld id="{206D5DC9-51A3-4923-9665-82593A54FDE7}" type="datetime1">
              <a:rPr lang="en-US" smtClean="0"/>
              <a:t>2/9/2019</a:t>
            </a:fld>
            <a:endParaRPr lang="en-US"/>
          </a:p>
        </p:txBody>
      </p:sp>
    </p:spTree>
    <p:extLst>
      <p:ext uri="{BB962C8B-B14F-4D97-AF65-F5344CB8AC3E}">
        <p14:creationId xmlns:p14="http://schemas.microsoft.com/office/powerpoint/2010/main" val="3986573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2178</Words>
  <Application>Microsoft Office PowerPoint</Application>
  <PresentationFormat>Widescreen</PresentationFormat>
  <Paragraphs>355</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Felix Titling</vt:lpstr>
      <vt:lpstr>Gill Sans Ultra Bold</vt:lpstr>
      <vt:lpstr>proxima-nova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Jimmie Smith</dc:creator>
  <cp:lastModifiedBy>Jimmie Smith</cp:lastModifiedBy>
  <cp:revision>1</cp:revision>
  <dcterms:created xsi:type="dcterms:W3CDTF">2018-02-14T00:11:39Z</dcterms:created>
  <dcterms:modified xsi:type="dcterms:W3CDTF">2019-02-09T14:12:44Z</dcterms:modified>
</cp:coreProperties>
</file>